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6" r:id="rId22"/>
    <p:sldId id="277" r:id="rId23"/>
    <p:sldId id="278" r:id="rId24"/>
    <p:sldId id="279" r:id="rId25"/>
    <p:sldId id="281"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5920"/>
    <a:srgbClr val="44C2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A34861-8256-DBC0-291C-A8E431532546}" v="115" dt="2026-06-15T15:24:23.712"/>
    <p1510:client id="{3E2E10E1-21D9-072E-4CBE-5B1BBDFD44AC}" v="11" dt="2026-06-16T07:12:49.191"/>
    <p1510:client id="{60C118E5-82EE-0FF8-EF27-211E38B05159}" v="14" dt="2026-06-16T07:06:14.6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dirty="0"/>
              <a:pPr/>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2595418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3553560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latin typeface="Arial"/>
              </a:rPr>
              <a:t>”</a:t>
            </a:r>
            <a:endParaRPr lang="en-US">
              <a:solidFill>
                <a:schemeClr val="accent1">
                  <a:lumMod val="60000"/>
                  <a:lumOff val="40000"/>
                </a:schemeClr>
              </a:solidFill>
              <a:latin typeface="Arial"/>
            </a:endParaRPr>
          </a:p>
        </p:txBody>
      </p:sp>
    </p:spTree>
    <p:extLst>
      <p:ext uri="{BB962C8B-B14F-4D97-AF65-F5344CB8AC3E}">
        <p14:creationId xmlns:p14="http://schemas.microsoft.com/office/powerpoint/2010/main" val="37386893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6167393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49580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19221688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C6B4A9-1611-4792-9094-5F34BCA07E0B}" type="datetimeFigureOut">
              <a:rPr lang="en-US" dirty="0"/>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a:p>
        </p:txBody>
      </p:sp>
    </p:spTree>
    <p:extLst>
      <p:ext uri="{BB962C8B-B14F-4D97-AF65-F5344CB8AC3E}">
        <p14:creationId xmlns:p14="http://schemas.microsoft.com/office/powerpoint/2010/main" val="23158594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3376681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2834002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1651301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B712588-04B1-427B-82EE-E8DB90309F08}" type="datetimeFigureOut">
              <a:rPr lang="en-US" dirty="0"/>
              <a:t>6/17/2026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a:p>
        </p:txBody>
      </p:sp>
    </p:spTree>
    <p:extLst>
      <p:ext uri="{BB962C8B-B14F-4D97-AF65-F5344CB8AC3E}">
        <p14:creationId xmlns:p14="http://schemas.microsoft.com/office/powerpoint/2010/main" val="3023252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6/17/2026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1184896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6/17/2026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58699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2374325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6/17/2026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a:p>
        </p:txBody>
      </p:sp>
    </p:spTree>
    <p:extLst>
      <p:ext uri="{BB962C8B-B14F-4D97-AF65-F5344CB8AC3E}">
        <p14:creationId xmlns:p14="http://schemas.microsoft.com/office/powerpoint/2010/main" val="4213200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171742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6/17/2026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a:p>
        </p:txBody>
      </p:sp>
    </p:spTree>
    <p:extLst>
      <p:ext uri="{BB962C8B-B14F-4D97-AF65-F5344CB8AC3E}">
        <p14:creationId xmlns:p14="http://schemas.microsoft.com/office/powerpoint/2010/main" val="34020786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bbc.co.uk/cbeebies/curations/starting-school-curation" TargetMode="External"/><Relationship Id="rId2" Type="http://schemas.openxmlformats.org/officeDocument/2006/relationships/hyperlink" Target="http://www.cbeebies/grownups/how-to-prepare-your-child-for-primary-schoo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familytoolbox.co.uk/resource-list/setting-boundarie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01197" y="1400520"/>
            <a:ext cx="6574970" cy="1350760"/>
          </a:xfrm>
        </p:spPr>
        <p:txBody>
          <a:bodyPr anchor="b">
            <a:normAutofit/>
          </a:bodyPr>
          <a:lstStyle/>
          <a:p>
            <a:pPr algn="l"/>
            <a:r>
              <a:rPr lang="en-US" sz="5200" b="1">
                <a:latin typeface="Calibri"/>
                <a:ea typeface="Calibri"/>
                <a:cs typeface="Calibri"/>
              </a:rPr>
              <a:t>    </a:t>
            </a:r>
            <a:r>
              <a:rPr lang="en-US" sz="5200" b="1">
                <a:solidFill>
                  <a:srgbClr val="1D5920"/>
                </a:solidFill>
                <a:latin typeface="Calibri"/>
                <a:ea typeface="Calibri"/>
                <a:cs typeface="Calibri"/>
              </a:rPr>
              <a:t>Being School Ready</a:t>
            </a:r>
            <a:r>
              <a:rPr lang="en-US" sz="5200" b="1">
                <a:solidFill>
                  <a:srgbClr val="1D5920"/>
                </a:solidFill>
                <a:ea typeface="+mj-lt"/>
                <a:cs typeface="+mj-lt"/>
              </a:rPr>
              <a:t> </a:t>
            </a:r>
            <a:endParaRPr lang="en-US" sz="5200" b="1">
              <a:solidFill>
                <a:srgbClr val="1D5920"/>
              </a:solidFill>
            </a:endParaRPr>
          </a:p>
        </p:txBody>
      </p:sp>
      <p:sp>
        <p:nvSpPr>
          <p:cNvPr id="3" name="Subtitle 2"/>
          <p:cNvSpPr>
            <a:spLocks noGrp="1"/>
          </p:cNvSpPr>
          <p:nvPr>
            <p:ph type="subTitle" idx="1"/>
          </p:nvPr>
        </p:nvSpPr>
        <p:spPr>
          <a:xfrm>
            <a:off x="2051958" y="2941471"/>
            <a:ext cx="6683827" cy="486277"/>
          </a:xfrm>
        </p:spPr>
        <p:txBody>
          <a:bodyPr vert="horz" lIns="91440" tIns="45720" rIns="91440" bIns="45720" rtlCol="0" anchor="t">
            <a:noAutofit/>
          </a:bodyPr>
          <a:lstStyle/>
          <a:p>
            <a:pPr algn="l"/>
            <a:r>
              <a:rPr lang="en-US" sz="2000" b="1">
                <a:latin typeface="Calibri"/>
                <a:ea typeface="Calibri"/>
                <a:cs typeface="Calibri"/>
              </a:rPr>
              <a:t>A talk by the Inclusion Team for Potters Gate and St Andrews</a:t>
            </a:r>
          </a:p>
          <a:p>
            <a:pPr algn="l"/>
            <a:endParaRPr lang="en-US"/>
          </a:p>
          <a:p>
            <a:pPr algn="l"/>
            <a:endParaRPr lang="en-US"/>
          </a:p>
          <a:p>
            <a:pPr algn="l"/>
            <a:endParaRPr lang="en-US"/>
          </a:p>
          <a:p>
            <a:pPr algn="l"/>
            <a:endParaRPr lang="en-US"/>
          </a:p>
        </p:txBody>
      </p:sp>
      <p:pic>
        <p:nvPicPr>
          <p:cNvPr id="4" name="Picture 3" descr="A group of houses with red text&#10;&#10;AI-generated content may be incorrect.">
            <a:extLst>
              <a:ext uri="{FF2B5EF4-FFF2-40B4-BE49-F238E27FC236}">
                <a16:creationId xmlns:a16="http://schemas.microsoft.com/office/drawing/2014/main" id="{CF719E87-16F6-005C-7592-D583A312D995}"/>
              </a:ext>
            </a:extLst>
          </p:cNvPr>
          <p:cNvPicPr>
            <a:picLocks noChangeAspect="1"/>
          </p:cNvPicPr>
          <p:nvPr/>
        </p:nvPicPr>
        <p:blipFill>
          <a:blip r:embed="rId2"/>
          <a:srcRect b="-901"/>
          <a:stretch>
            <a:fillRect/>
          </a:stretch>
        </p:blipFill>
        <p:spPr>
          <a:xfrm>
            <a:off x="5604567" y="5314986"/>
            <a:ext cx="2244423" cy="1031560"/>
          </a:xfrm>
          <a:prstGeom prst="rect">
            <a:avLst/>
          </a:prstGeom>
        </p:spPr>
      </p:pic>
      <p:pic>
        <p:nvPicPr>
          <p:cNvPr id="6" name="Picture 5" descr="logo">
            <a:extLst>
              <a:ext uri="{FF2B5EF4-FFF2-40B4-BE49-F238E27FC236}">
                <a16:creationId xmlns:a16="http://schemas.microsoft.com/office/drawing/2014/main" id="{8EB43264-2ABF-9933-3F20-F25AD8A33172}"/>
              </a:ext>
            </a:extLst>
          </p:cNvPr>
          <p:cNvPicPr>
            <a:picLocks noChangeAspect="1"/>
          </p:cNvPicPr>
          <p:nvPr/>
        </p:nvPicPr>
        <p:blipFill>
          <a:blip r:embed="rId3"/>
          <a:stretch>
            <a:fillRect/>
          </a:stretch>
        </p:blipFill>
        <p:spPr>
          <a:xfrm>
            <a:off x="8268307" y="5265033"/>
            <a:ext cx="3045578" cy="1081362"/>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142D7-B3F4-0BC7-D6D1-B9720DC35627}"/>
              </a:ext>
            </a:extLst>
          </p:cNvPr>
          <p:cNvSpPr>
            <a:spLocks noGrp="1"/>
          </p:cNvSpPr>
          <p:nvPr>
            <p:ph type="title"/>
          </p:nvPr>
        </p:nvSpPr>
        <p:spPr>
          <a:xfrm>
            <a:off x="205620" y="307219"/>
            <a:ext cx="8596668" cy="679753"/>
          </a:xfrm>
        </p:spPr>
        <p:txBody>
          <a:bodyPr/>
          <a:lstStyle/>
          <a:p>
            <a:r>
              <a:rPr lang="en-US" sz="2800" b="1">
                <a:latin typeface="Calibri"/>
                <a:ea typeface="Calibri"/>
                <a:cs typeface="Calibri"/>
              </a:rPr>
              <a:t>What Do We Mean by “Boundaries”?</a:t>
            </a:r>
          </a:p>
          <a:p>
            <a:endParaRPr lang="en-US"/>
          </a:p>
        </p:txBody>
      </p:sp>
      <p:sp>
        <p:nvSpPr>
          <p:cNvPr id="3" name="Content Placeholder 2">
            <a:extLst>
              <a:ext uri="{FF2B5EF4-FFF2-40B4-BE49-F238E27FC236}">
                <a16:creationId xmlns:a16="http://schemas.microsoft.com/office/drawing/2014/main" id="{7B76FDD3-1C43-0854-A9F6-8360EB89B433}"/>
              </a:ext>
            </a:extLst>
          </p:cNvPr>
          <p:cNvSpPr>
            <a:spLocks noGrp="1"/>
          </p:cNvSpPr>
          <p:nvPr>
            <p:ph idx="1"/>
          </p:nvPr>
        </p:nvSpPr>
        <p:spPr>
          <a:xfrm>
            <a:off x="338667" y="999446"/>
            <a:ext cx="9068382" cy="4594392"/>
          </a:xfrm>
        </p:spPr>
        <p:txBody>
          <a:bodyPr vert="horz" lIns="91440" tIns="45720" rIns="91440" bIns="45720" rtlCol="0" anchor="t">
            <a:normAutofit/>
          </a:bodyPr>
          <a:lstStyle/>
          <a:p>
            <a:pPr>
              <a:buFont typeface="Wingdings" charset="2"/>
              <a:buChar char="Ø"/>
            </a:pPr>
            <a:r>
              <a:rPr lang="en-US" sz="2400">
                <a:latin typeface="Calibri"/>
                <a:ea typeface="Calibri"/>
                <a:cs typeface="Calibri"/>
              </a:rPr>
              <a:t>Clear rules and expectations</a:t>
            </a:r>
          </a:p>
          <a:p>
            <a:pPr>
              <a:buFont typeface="Wingdings" charset="2"/>
              <a:buChar char="Ø"/>
            </a:pPr>
            <a:r>
              <a:rPr lang="en-US" sz="2400">
                <a:latin typeface="Calibri"/>
                <a:ea typeface="Calibri"/>
                <a:cs typeface="Calibri"/>
              </a:rPr>
              <a:t>Consistent consequences</a:t>
            </a:r>
          </a:p>
          <a:p>
            <a:pPr>
              <a:buFont typeface="Wingdings" charset="2"/>
              <a:buChar char="Ø"/>
            </a:pPr>
            <a:r>
              <a:rPr lang="en-US" sz="2400">
                <a:latin typeface="Calibri"/>
                <a:ea typeface="Calibri"/>
                <a:cs typeface="Calibri"/>
              </a:rPr>
              <a:t>Knowing when to say </a:t>
            </a:r>
            <a:r>
              <a:rPr lang="en-US" sz="2400" b="1" u="sng">
                <a:latin typeface="Calibri"/>
                <a:ea typeface="Calibri"/>
                <a:cs typeface="Calibri"/>
              </a:rPr>
              <a:t>yes</a:t>
            </a:r>
            <a:r>
              <a:rPr lang="en-US" sz="2400">
                <a:latin typeface="Calibri"/>
                <a:ea typeface="Calibri"/>
                <a:cs typeface="Calibri"/>
              </a:rPr>
              <a:t> and when to say </a:t>
            </a:r>
            <a:r>
              <a:rPr lang="en-US" sz="2400" b="1" u="sng">
                <a:latin typeface="Calibri"/>
                <a:ea typeface="Calibri"/>
                <a:cs typeface="Calibri"/>
              </a:rPr>
              <a:t>no</a:t>
            </a:r>
            <a:endParaRPr lang="en-US" sz="2400" u="sng">
              <a:latin typeface="Calibri"/>
              <a:ea typeface="Calibri"/>
              <a:cs typeface="Calibri"/>
            </a:endParaRPr>
          </a:p>
          <a:p>
            <a:pPr>
              <a:buFont typeface="Wingdings" charset="2"/>
              <a:buChar char="Ø"/>
            </a:pPr>
            <a:r>
              <a:rPr lang="en-US" sz="2400">
                <a:latin typeface="Calibri"/>
                <a:ea typeface="Calibri"/>
                <a:cs typeface="Calibri"/>
              </a:rPr>
              <a:t>Following through calmly</a:t>
            </a:r>
          </a:p>
          <a:p>
            <a:pPr marL="0" indent="0">
              <a:buNone/>
            </a:pPr>
            <a:endParaRPr lang="en-US" sz="2400" b="1">
              <a:latin typeface="Calibri"/>
              <a:ea typeface="Calibri"/>
              <a:cs typeface="Calibri"/>
            </a:endParaRPr>
          </a:p>
          <a:p>
            <a:pPr marL="0" indent="0">
              <a:buNone/>
            </a:pPr>
            <a:r>
              <a:rPr lang="en-US" sz="2400" b="1">
                <a:latin typeface="Calibri"/>
                <a:ea typeface="Calibri"/>
                <a:cs typeface="Calibri"/>
              </a:rPr>
              <a:t>Examples:</a:t>
            </a:r>
            <a:endParaRPr lang="en-US" sz="2400">
              <a:latin typeface="Calibri"/>
              <a:ea typeface="Calibri"/>
              <a:cs typeface="Calibri"/>
            </a:endParaRPr>
          </a:p>
          <a:p>
            <a:pPr>
              <a:buFont typeface="Wingdings" charset="2"/>
              <a:buChar char="Ø"/>
            </a:pPr>
            <a:r>
              <a:rPr lang="en-US" sz="2400">
                <a:latin typeface="Calibri"/>
                <a:ea typeface="Calibri"/>
                <a:cs typeface="Calibri"/>
              </a:rPr>
              <a:t>Bedtime routines</a:t>
            </a:r>
          </a:p>
          <a:p>
            <a:pPr>
              <a:buFont typeface="Wingdings" charset="2"/>
              <a:buChar char="Ø"/>
            </a:pPr>
            <a:r>
              <a:rPr lang="en-US" sz="2400">
                <a:latin typeface="Calibri"/>
                <a:ea typeface="Calibri"/>
                <a:cs typeface="Calibri"/>
              </a:rPr>
              <a:t>Screen time limits</a:t>
            </a:r>
          </a:p>
          <a:p>
            <a:pPr>
              <a:buFont typeface="Wingdings" charset="2"/>
              <a:buChar char="Ø"/>
            </a:pPr>
            <a:r>
              <a:rPr lang="en-US" sz="2400" err="1">
                <a:latin typeface="Calibri"/>
                <a:ea typeface="Calibri"/>
                <a:cs typeface="Calibri"/>
              </a:rPr>
              <a:t>Behaviour</a:t>
            </a:r>
            <a:r>
              <a:rPr lang="en-US" sz="2400">
                <a:latin typeface="Calibri"/>
                <a:ea typeface="Calibri"/>
                <a:cs typeface="Calibri"/>
              </a:rPr>
              <a:t> expectations (kindness, listening)</a:t>
            </a:r>
          </a:p>
          <a:p>
            <a:pPr>
              <a:buFont typeface="Wingdings" charset="2"/>
              <a:buChar char="Ø"/>
            </a:pPr>
            <a:endParaRPr lang="en-US" sz="2400"/>
          </a:p>
        </p:txBody>
      </p:sp>
    </p:spTree>
    <p:extLst>
      <p:ext uri="{BB962C8B-B14F-4D97-AF65-F5344CB8AC3E}">
        <p14:creationId xmlns:p14="http://schemas.microsoft.com/office/powerpoint/2010/main" val="4081525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914DC-249C-5E3E-4B46-E84DD3F899B5}"/>
              </a:ext>
            </a:extLst>
          </p:cNvPr>
          <p:cNvSpPr>
            <a:spLocks noGrp="1"/>
          </p:cNvSpPr>
          <p:nvPr>
            <p:ph type="title"/>
          </p:nvPr>
        </p:nvSpPr>
        <p:spPr>
          <a:xfrm>
            <a:off x="181429" y="355600"/>
            <a:ext cx="8596668" cy="716039"/>
          </a:xfrm>
        </p:spPr>
        <p:txBody>
          <a:bodyPr/>
          <a:lstStyle/>
          <a:p>
            <a:r>
              <a:rPr lang="en-US" b="1">
                <a:latin typeface="Calibri"/>
                <a:ea typeface="Calibri"/>
                <a:cs typeface="Calibri"/>
              </a:rPr>
              <a:t>Why Saying “No” Can Feel Hard</a:t>
            </a:r>
          </a:p>
          <a:p>
            <a:endParaRPr lang="en-US"/>
          </a:p>
        </p:txBody>
      </p:sp>
      <p:sp>
        <p:nvSpPr>
          <p:cNvPr id="3" name="Content Placeholder 2">
            <a:extLst>
              <a:ext uri="{FF2B5EF4-FFF2-40B4-BE49-F238E27FC236}">
                <a16:creationId xmlns:a16="http://schemas.microsoft.com/office/drawing/2014/main" id="{33C8ED96-E89F-F029-0BC8-DB05DDC35DE4}"/>
              </a:ext>
            </a:extLst>
          </p:cNvPr>
          <p:cNvSpPr>
            <a:spLocks noGrp="1"/>
          </p:cNvSpPr>
          <p:nvPr>
            <p:ph idx="1"/>
          </p:nvPr>
        </p:nvSpPr>
        <p:spPr>
          <a:xfrm>
            <a:off x="387048" y="1084113"/>
            <a:ext cx="9552191" cy="3880773"/>
          </a:xfrm>
        </p:spPr>
        <p:txBody>
          <a:bodyPr vert="horz" lIns="91440" tIns="45720" rIns="91440" bIns="45720" rtlCol="0" anchor="t">
            <a:normAutofit/>
          </a:bodyPr>
          <a:lstStyle/>
          <a:p>
            <a:pPr>
              <a:buFont typeface="Wingdings" charset="2"/>
              <a:buChar char="Ø"/>
            </a:pPr>
            <a:r>
              <a:rPr lang="en-US" sz="2400">
                <a:latin typeface="Calibri"/>
                <a:ea typeface="Calibri"/>
                <a:cs typeface="Calibri"/>
              </a:rPr>
              <a:t>We want our children to be happy</a:t>
            </a:r>
          </a:p>
          <a:p>
            <a:pPr>
              <a:buFont typeface="Wingdings" charset="2"/>
              <a:buChar char="Ø"/>
            </a:pPr>
            <a:r>
              <a:rPr lang="en-US" sz="2400">
                <a:latin typeface="Calibri"/>
                <a:ea typeface="Calibri"/>
                <a:cs typeface="Calibri"/>
              </a:rPr>
              <a:t>We may feel guilty or tired</a:t>
            </a:r>
          </a:p>
          <a:p>
            <a:pPr>
              <a:buFont typeface="Wingdings" charset="2"/>
              <a:buChar char="Ø"/>
            </a:pPr>
            <a:r>
              <a:rPr lang="en-US" sz="2400">
                <a:latin typeface="Calibri"/>
                <a:ea typeface="Calibri"/>
                <a:cs typeface="Calibri"/>
              </a:rPr>
              <a:t>We worry about tantrums or conflict</a:t>
            </a:r>
          </a:p>
          <a:p>
            <a:pPr>
              <a:buFont typeface="Wingdings" charset="2"/>
              <a:buChar char="Ø"/>
            </a:pPr>
            <a:r>
              <a:rPr lang="en-US" sz="2400">
                <a:latin typeface="Calibri"/>
                <a:ea typeface="Calibri"/>
                <a:cs typeface="Calibri"/>
              </a:rPr>
              <a:t>We want to avoid upsetting them</a:t>
            </a:r>
          </a:p>
          <a:p>
            <a:pPr marL="0" indent="0">
              <a:buNone/>
            </a:pPr>
            <a:endParaRPr lang="en-US" sz="2400" i="1">
              <a:latin typeface="Calibri"/>
              <a:ea typeface="Calibri"/>
              <a:cs typeface="Calibri"/>
            </a:endParaRPr>
          </a:p>
          <a:p>
            <a:pPr marL="0" indent="0">
              <a:buFont typeface="Wingdings" charset="2"/>
              <a:buNone/>
            </a:pPr>
            <a:r>
              <a:rPr lang="en-US" sz="2400" i="1">
                <a:latin typeface="Calibri"/>
                <a:ea typeface="Calibri"/>
                <a:cs typeface="Calibri"/>
              </a:rPr>
              <a:t>Reality:</a:t>
            </a:r>
            <a:r>
              <a:rPr lang="en-US" sz="2400">
                <a:latin typeface="Calibri"/>
                <a:ea typeface="Calibri"/>
                <a:cs typeface="Calibri"/>
              </a:rPr>
              <a:t> Saying “no” is part of loving, effective parenting.</a:t>
            </a:r>
          </a:p>
          <a:p>
            <a:pPr>
              <a:buFont typeface="Wingdings" charset="2"/>
              <a:buChar char="Ø"/>
            </a:pPr>
            <a:endParaRPr lang="en-US" sz="2400">
              <a:latin typeface="Calibri"/>
              <a:ea typeface="Calibri"/>
              <a:cs typeface="Calibri"/>
            </a:endParaRPr>
          </a:p>
        </p:txBody>
      </p:sp>
    </p:spTree>
    <p:extLst>
      <p:ext uri="{BB962C8B-B14F-4D97-AF65-F5344CB8AC3E}">
        <p14:creationId xmlns:p14="http://schemas.microsoft.com/office/powerpoint/2010/main" val="561603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C34D0-1CFA-1925-DAA3-8852AFF108D5}"/>
              </a:ext>
            </a:extLst>
          </p:cNvPr>
          <p:cNvSpPr>
            <a:spLocks noGrp="1"/>
          </p:cNvSpPr>
          <p:nvPr>
            <p:ph type="title"/>
          </p:nvPr>
        </p:nvSpPr>
        <p:spPr>
          <a:xfrm>
            <a:off x="302382" y="379790"/>
            <a:ext cx="8596668" cy="655563"/>
          </a:xfrm>
        </p:spPr>
        <p:txBody>
          <a:bodyPr/>
          <a:lstStyle/>
          <a:p>
            <a:r>
              <a:rPr lang="en-US" b="1">
                <a:latin typeface="Calibri"/>
                <a:ea typeface="Calibri"/>
                <a:cs typeface="Calibri"/>
              </a:rPr>
              <a:t>Why Children Need to Hear “No”</a:t>
            </a:r>
          </a:p>
          <a:p>
            <a:endParaRPr lang="en-US"/>
          </a:p>
        </p:txBody>
      </p:sp>
      <p:sp>
        <p:nvSpPr>
          <p:cNvPr id="3" name="Content Placeholder 2">
            <a:extLst>
              <a:ext uri="{FF2B5EF4-FFF2-40B4-BE49-F238E27FC236}">
                <a16:creationId xmlns:a16="http://schemas.microsoft.com/office/drawing/2014/main" id="{58671382-A588-992C-477F-5336299D1320}"/>
              </a:ext>
            </a:extLst>
          </p:cNvPr>
          <p:cNvSpPr>
            <a:spLocks noGrp="1"/>
          </p:cNvSpPr>
          <p:nvPr>
            <p:ph idx="1"/>
          </p:nvPr>
        </p:nvSpPr>
        <p:spPr>
          <a:xfrm>
            <a:off x="447525" y="1253446"/>
            <a:ext cx="9032096" cy="3880773"/>
          </a:xfrm>
        </p:spPr>
        <p:txBody>
          <a:bodyPr vert="horz" lIns="91440" tIns="45720" rIns="91440" bIns="45720" rtlCol="0" anchor="t">
            <a:normAutofit/>
          </a:bodyPr>
          <a:lstStyle/>
          <a:p>
            <a:pPr>
              <a:buFont typeface="Wingdings" charset="2"/>
              <a:buChar char="Ø"/>
            </a:pPr>
            <a:r>
              <a:rPr lang="en-US" sz="2400">
                <a:latin typeface="Calibri"/>
                <a:ea typeface="Calibri"/>
                <a:cs typeface="Calibri"/>
              </a:rPr>
              <a:t>Builds </a:t>
            </a:r>
            <a:r>
              <a:rPr lang="en-US" sz="2400" b="1">
                <a:latin typeface="Calibri"/>
                <a:ea typeface="Calibri"/>
                <a:cs typeface="Calibri"/>
              </a:rPr>
              <a:t>resilience</a:t>
            </a:r>
            <a:endParaRPr lang="en-US" sz="2400">
              <a:latin typeface="Calibri"/>
              <a:ea typeface="Calibri"/>
              <a:cs typeface="Calibri"/>
            </a:endParaRPr>
          </a:p>
          <a:p>
            <a:pPr>
              <a:buFont typeface="Wingdings" charset="2"/>
              <a:buChar char="Ø"/>
            </a:pPr>
            <a:r>
              <a:rPr lang="en-US" sz="2400">
                <a:latin typeface="Calibri"/>
                <a:ea typeface="Calibri"/>
                <a:cs typeface="Calibri"/>
              </a:rPr>
              <a:t>Teaches </a:t>
            </a:r>
            <a:r>
              <a:rPr lang="en-US" sz="2400" b="1">
                <a:latin typeface="Calibri"/>
                <a:ea typeface="Calibri"/>
                <a:cs typeface="Calibri"/>
              </a:rPr>
              <a:t>patience and delayed gratification</a:t>
            </a:r>
            <a:endParaRPr lang="en-US" sz="2400">
              <a:latin typeface="Calibri"/>
              <a:ea typeface="Calibri"/>
              <a:cs typeface="Calibri"/>
            </a:endParaRPr>
          </a:p>
          <a:p>
            <a:pPr>
              <a:buFont typeface="Wingdings" charset="2"/>
              <a:buChar char="Ø"/>
            </a:pPr>
            <a:r>
              <a:rPr lang="en-US" sz="2400">
                <a:latin typeface="Calibri"/>
                <a:ea typeface="Calibri"/>
                <a:cs typeface="Calibri"/>
              </a:rPr>
              <a:t>Prepares them for real-world limits</a:t>
            </a:r>
          </a:p>
          <a:p>
            <a:pPr>
              <a:buFont typeface="Wingdings" charset="2"/>
              <a:buChar char="Ø"/>
            </a:pPr>
            <a:r>
              <a:rPr lang="en-US" sz="2400">
                <a:latin typeface="Calibri"/>
                <a:ea typeface="Calibri"/>
                <a:cs typeface="Calibri"/>
              </a:rPr>
              <a:t>Helps them learn to manage disappointment</a:t>
            </a:r>
          </a:p>
          <a:p>
            <a:pPr>
              <a:buFont typeface="Wingdings" charset="2"/>
              <a:buChar char="Ø"/>
            </a:pPr>
            <a:r>
              <a:rPr lang="en-US" sz="2400" b="1">
                <a:latin typeface="Calibri"/>
                <a:ea typeface="Calibri"/>
                <a:cs typeface="Calibri"/>
              </a:rPr>
              <a:t>Without limits:</a:t>
            </a:r>
            <a:r>
              <a:rPr lang="en-US" sz="2400">
                <a:latin typeface="Calibri"/>
                <a:ea typeface="Calibri"/>
                <a:cs typeface="Calibri"/>
              </a:rPr>
              <a:t> children may feel uncertain, anxious, or struggle with </a:t>
            </a:r>
            <a:r>
              <a:rPr lang="en-US" sz="2400" err="1">
                <a:latin typeface="Calibri"/>
                <a:ea typeface="Calibri"/>
                <a:cs typeface="Calibri"/>
              </a:rPr>
              <a:t>behaviour</a:t>
            </a:r>
            <a:r>
              <a:rPr lang="en-US" sz="2400">
                <a:latin typeface="Calibri"/>
                <a:ea typeface="Calibri"/>
                <a:cs typeface="Calibri"/>
              </a:rPr>
              <a:t>.</a:t>
            </a:r>
          </a:p>
          <a:p>
            <a:pPr>
              <a:buFont typeface="Wingdings" charset="2"/>
              <a:buChar char="Ø"/>
            </a:pPr>
            <a:endParaRPr lang="en-US" sz="2400">
              <a:latin typeface="Calibri"/>
              <a:ea typeface="Calibri"/>
              <a:cs typeface="Calibri"/>
            </a:endParaRPr>
          </a:p>
        </p:txBody>
      </p:sp>
    </p:spTree>
    <p:extLst>
      <p:ext uri="{BB962C8B-B14F-4D97-AF65-F5344CB8AC3E}">
        <p14:creationId xmlns:p14="http://schemas.microsoft.com/office/powerpoint/2010/main" val="37109761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1B1BF-D9C3-1F51-C9D1-63EA37633D16}"/>
              </a:ext>
            </a:extLst>
          </p:cNvPr>
          <p:cNvSpPr>
            <a:spLocks noGrp="1"/>
          </p:cNvSpPr>
          <p:nvPr>
            <p:ph type="title"/>
          </p:nvPr>
        </p:nvSpPr>
        <p:spPr>
          <a:xfrm>
            <a:off x="676746" y="609600"/>
            <a:ext cx="3729076" cy="1320800"/>
          </a:xfrm>
        </p:spPr>
        <p:txBody>
          <a:bodyPr anchor="ctr">
            <a:normAutofit/>
          </a:bodyPr>
          <a:lstStyle/>
          <a:p>
            <a:r>
              <a:rPr lang="en-US" b="1">
                <a:latin typeface="Calibri"/>
                <a:ea typeface="Calibri"/>
                <a:cs typeface="Calibri"/>
              </a:rPr>
              <a:t>How to Say “No” Effectively</a:t>
            </a:r>
          </a:p>
          <a:p>
            <a:endParaRPr lang="en-US"/>
          </a:p>
        </p:txBody>
      </p:sp>
      <p:sp>
        <p:nvSpPr>
          <p:cNvPr id="3" name="Content Placeholder 2">
            <a:extLst>
              <a:ext uri="{FF2B5EF4-FFF2-40B4-BE49-F238E27FC236}">
                <a16:creationId xmlns:a16="http://schemas.microsoft.com/office/drawing/2014/main" id="{F8CB11B9-15F3-37B5-B9B3-906E2ACAD9AA}"/>
              </a:ext>
            </a:extLst>
          </p:cNvPr>
          <p:cNvSpPr>
            <a:spLocks noGrp="1"/>
          </p:cNvSpPr>
          <p:nvPr>
            <p:ph idx="1"/>
          </p:nvPr>
        </p:nvSpPr>
        <p:spPr>
          <a:xfrm>
            <a:off x="685167" y="2160589"/>
            <a:ext cx="3720916" cy="3560733"/>
          </a:xfrm>
        </p:spPr>
        <p:txBody>
          <a:bodyPr vert="horz" lIns="91440" tIns="45720" rIns="91440" bIns="45720" rtlCol="0" anchor="t">
            <a:normAutofit fontScale="92500" lnSpcReduction="20000"/>
          </a:bodyPr>
          <a:lstStyle/>
          <a:p>
            <a:pPr>
              <a:buFont typeface="Wingdings" charset="2"/>
              <a:buChar char="Ø"/>
            </a:pPr>
            <a:r>
              <a:rPr lang="en-US">
                <a:latin typeface="Segoe UI"/>
                <a:cs typeface="Segoe UI"/>
              </a:rPr>
              <a:t> S</a:t>
            </a:r>
            <a:r>
              <a:rPr lang="en-US" sz="2400">
                <a:latin typeface="Calibri"/>
                <a:ea typeface="Calibri"/>
                <a:cs typeface="Calibri"/>
              </a:rPr>
              <a:t>tay calm and firm</a:t>
            </a:r>
          </a:p>
          <a:p>
            <a:pPr>
              <a:buFont typeface="Wingdings" charset="2"/>
              <a:buChar char="Ø"/>
            </a:pPr>
            <a:r>
              <a:rPr lang="en-US" sz="2400">
                <a:latin typeface="Calibri"/>
                <a:ea typeface="Calibri"/>
                <a:cs typeface="Calibri"/>
              </a:rPr>
              <a:t> Use a clear, simple explanation</a:t>
            </a:r>
          </a:p>
          <a:p>
            <a:pPr>
              <a:buFont typeface="Wingdings" charset="2"/>
              <a:buChar char="Ø"/>
            </a:pPr>
            <a:r>
              <a:rPr lang="en-US" sz="2400">
                <a:latin typeface="Calibri"/>
                <a:ea typeface="Calibri"/>
                <a:cs typeface="Calibri"/>
              </a:rPr>
              <a:t> Keep it brief</a:t>
            </a:r>
          </a:p>
          <a:p>
            <a:pPr>
              <a:buFont typeface="Wingdings" charset="2"/>
              <a:buChar char="Ø"/>
            </a:pPr>
            <a:r>
              <a:rPr lang="en-US" sz="2400">
                <a:latin typeface="Calibri"/>
                <a:ea typeface="Calibri"/>
                <a:cs typeface="Calibri"/>
              </a:rPr>
              <a:t> Show empathy</a:t>
            </a:r>
          </a:p>
          <a:p>
            <a:pPr marL="0" indent="0">
              <a:buNone/>
            </a:pPr>
            <a:endParaRPr lang="en-US" sz="2400" b="1">
              <a:latin typeface="Calibri"/>
              <a:ea typeface="Calibri"/>
              <a:cs typeface="Calibri"/>
            </a:endParaRPr>
          </a:p>
          <a:p>
            <a:pPr marL="0" indent="0">
              <a:buFont typeface="Wingdings" charset="2"/>
              <a:buNone/>
            </a:pPr>
            <a:r>
              <a:rPr lang="en-US" sz="2400" b="1">
                <a:latin typeface="Calibri"/>
                <a:ea typeface="Calibri"/>
                <a:cs typeface="Calibri"/>
              </a:rPr>
              <a:t>Example:</a:t>
            </a:r>
            <a:endParaRPr lang="en-US" sz="2400">
              <a:latin typeface="Calibri"/>
              <a:ea typeface="Calibri"/>
              <a:cs typeface="Calibri"/>
            </a:endParaRPr>
          </a:p>
          <a:p>
            <a:pPr>
              <a:buFont typeface="Wingdings" charset="2"/>
              <a:buChar char="Ø"/>
            </a:pPr>
            <a:r>
              <a:rPr lang="en-US" sz="2400">
                <a:latin typeface="Calibri"/>
                <a:ea typeface="Calibri"/>
                <a:cs typeface="Calibri"/>
              </a:rPr>
              <a:t>“I know you really want more screen time, but it’s time to stop now.”</a:t>
            </a:r>
          </a:p>
          <a:p>
            <a:pPr>
              <a:buFont typeface="Wingdings" charset="2"/>
              <a:buChar char="Ø"/>
            </a:pPr>
            <a:endParaRPr lang="en-US">
              <a:latin typeface="Trebuchet MS" panose="020B0603020202020204"/>
              <a:cs typeface="Segoe UI"/>
            </a:endParaRPr>
          </a:p>
        </p:txBody>
      </p:sp>
      <p:pic>
        <p:nvPicPr>
          <p:cNvPr id="4" name="Picture 3" descr="The Gottman Institute on X: &quot;Emotion Coaching is a parenting technique  developed by John Gottman that helps children understand their feelings.  When parents Emotion Coach, their children learn how emotions work and">
            <a:extLst>
              <a:ext uri="{FF2B5EF4-FFF2-40B4-BE49-F238E27FC236}">
                <a16:creationId xmlns:a16="http://schemas.microsoft.com/office/drawing/2014/main" id="{1171BE66-5B50-EE86-53E1-E08FEBFBC3AC}"/>
              </a:ext>
            </a:extLst>
          </p:cNvPr>
          <p:cNvPicPr>
            <a:picLocks noChangeAspect="1"/>
          </p:cNvPicPr>
          <p:nvPr/>
        </p:nvPicPr>
        <p:blipFill>
          <a:blip r:embed="rId2"/>
          <a:srcRect r="314"/>
          <a:stretch>
            <a:fillRect/>
          </a:stretch>
        </p:blipFill>
        <p:spPr>
          <a:xfrm>
            <a:off x="4856225" y="361426"/>
            <a:ext cx="4571182" cy="5850465"/>
          </a:xfrm>
          <a:prstGeom prst="rect">
            <a:avLst/>
          </a:prstGeom>
        </p:spPr>
      </p:pic>
    </p:spTree>
    <p:extLst>
      <p:ext uri="{BB962C8B-B14F-4D97-AF65-F5344CB8AC3E}">
        <p14:creationId xmlns:p14="http://schemas.microsoft.com/office/powerpoint/2010/main" val="714304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F7D75-1CD4-FF97-1649-6E5108CA47FD}"/>
              </a:ext>
            </a:extLst>
          </p:cNvPr>
          <p:cNvSpPr>
            <a:spLocks noGrp="1"/>
          </p:cNvSpPr>
          <p:nvPr>
            <p:ph type="title"/>
          </p:nvPr>
        </p:nvSpPr>
        <p:spPr>
          <a:xfrm>
            <a:off x="290286" y="246743"/>
            <a:ext cx="8596668" cy="764420"/>
          </a:xfrm>
        </p:spPr>
        <p:txBody>
          <a:bodyPr/>
          <a:lstStyle/>
          <a:p>
            <a:r>
              <a:rPr lang="en-US" b="1">
                <a:latin typeface="Calibri"/>
                <a:ea typeface="Calibri"/>
                <a:cs typeface="Calibri"/>
              </a:rPr>
              <a:t>The Power of Empathy</a:t>
            </a:r>
          </a:p>
          <a:p>
            <a:endParaRPr lang="en-US"/>
          </a:p>
        </p:txBody>
      </p:sp>
      <p:sp>
        <p:nvSpPr>
          <p:cNvPr id="3" name="Content Placeholder 2">
            <a:extLst>
              <a:ext uri="{FF2B5EF4-FFF2-40B4-BE49-F238E27FC236}">
                <a16:creationId xmlns:a16="http://schemas.microsoft.com/office/drawing/2014/main" id="{00B5C6E5-7956-BC65-919B-12FBA999E6D3}"/>
              </a:ext>
            </a:extLst>
          </p:cNvPr>
          <p:cNvSpPr>
            <a:spLocks noGrp="1"/>
          </p:cNvSpPr>
          <p:nvPr>
            <p:ph idx="1"/>
          </p:nvPr>
        </p:nvSpPr>
        <p:spPr>
          <a:xfrm>
            <a:off x="290286" y="1180875"/>
            <a:ext cx="8596668" cy="3880773"/>
          </a:xfrm>
        </p:spPr>
        <p:txBody>
          <a:bodyPr vert="horz" lIns="91440" tIns="45720" rIns="91440" bIns="45720" rtlCol="0" anchor="t">
            <a:normAutofit/>
          </a:bodyPr>
          <a:lstStyle/>
          <a:p>
            <a:pPr>
              <a:buFont typeface="Wingdings" charset="2"/>
              <a:buChar char="Ø"/>
            </a:pPr>
            <a:r>
              <a:rPr lang="en-US" sz="2400">
                <a:latin typeface="Calibri"/>
                <a:ea typeface="Calibri"/>
                <a:cs typeface="Calibri"/>
              </a:rPr>
              <a:t>Acknowledge feelings without changing the boundary</a:t>
            </a:r>
          </a:p>
          <a:p>
            <a:pPr>
              <a:buFont typeface="Wingdings" charset="2"/>
              <a:buChar char="Ø"/>
            </a:pPr>
            <a:r>
              <a:rPr lang="en-US" sz="2400">
                <a:latin typeface="Calibri"/>
                <a:ea typeface="Calibri"/>
                <a:cs typeface="Calibri"/>
              </a:rPr>
              <a:t>Helps children feel understood</a:t>
            </a:r>
          </a:p>
          <a:p>
            <a:pPr marL="0" indent="0">
              <a:buNone/>
            </a:pPr>
            <a:endParaRPr lang="en-US" sz="2400" b="1">
              <a:latin typeface="Calibri"/>
              <a:ea typeface="Calibri"/>
              <a:cs typeface="Calibri"/>
            </a:endParaRPr>
          </a:p>
          <a:p>
            <a:pPr marL="0" indent="0">
              <a:buNone/>
            </a:pPr>
            <a:r>
              <a:rPr lang="en-US" sz="2400" b="1">
                <a:latin typeface="Calibri"/>
                <a:ea typeface="Calibri"/>
                <a:cs typeface="Calibri"/>
              </a:rPr>
              <a:t>Examples:</a:t>
            </a:r>
            <a:endParaRPr lang="en-US" sz="2400">
              <a:latin typeface="Calibri"/>
              <a:ea typeface="Calibri"/>
              <a:cs typeface="Calibri"/>
            </a:endParaRPr>
          </a:p>
          <a:p>
            <a:pPr>
              <a:buFont typeface="Wingdings" charset="2"/>
              <a:buChar char="Ø"/>
            </a:pPr>
            <a:r>
              <a:rPr lang="en-US" sz="2400">
                <a:latin typeface="Calibri"/>
                <a:ea typeface="Calibri"/>
                <a:cs typeface="Calibri"/>
              </a:rPr>
              <a:t>“I can see you’re upset.”</a:t>
            </a:r>
          </a:p>
          <a:p>
            <a:pPr>
              <a:buFont typeface="Wingdings" charset="2"/>
              <a:buChar char="Ø"/>
            </a:pPr>
            <a:r>
              <a:rPr lang="en-US" sz="2400">
                <a:latin typeface="Calibri"/>
                <a:ea typeface="Calibri"/>
                <a:cs typeface="Calibri"/>
              </a:rPr>
              <a:t>“That’s disappointing, isn’t it?”</a:t>
            </a:r>
          </a:p>
          <a:p>
            <a:pPr>
              <a:buFont typeface="Wingdings" charset="2"/>
              <a:buChar char="Ø"/>
            </a:pPr>
            <a:r>
              <a:rPr lang="en-US" sz="2400">
                <a:latin typeface="Calibri"/>
                <a:ea typeface="Calibri"/>
                <a:cs typeface="Calibri"/>
              </a:rPr>
              <a:t>You can be </a:t>
            </a:r>
            <a:r>
              <a:rPr lang="en-US" sz="2400" b="1">
                <a:latin typeface="Calibri"/>
                <a:ea typeface="Calibri"/>
                <a:cs typeface="Calibri"/>
              </a:rPr>
              <a:t>kind AND firm at the same time</a:t>
            </a:r>
            <a:endParaRPr lang="en-US" sz="2400">
              <a:latin typeface="Calibri"/>
              <a:ea typeface="Calibri"/>
              <a:cs typeface="Calibri"/>
            </a:endParaRPr>
          </a:p>
          <a:p>
            <a:pPr>
              <a:buFont typeface="Wingdings" charset="2"/>
              <a:buChar char="Ø"/>
            </a:pPr>
            <a:endParaRPr lang="en-US" sz="2400">
              <a:latin typeface="Calibri"/>
              <a:ea typeface="Calibri"/>
              <a:cs typeface="Calibri"/>
            </a:endParaRPr>
          </a:p>
        </p:txBody>
      </p:sp>
    </p:spTree>
    <p:extLst>
      <p:ext uri="{BB962C8B-B14F-4D97-AF65-F5344CB8AC3E}">
        <p14:creationId xmlns:p14="http://schemas.microsoft.com/office/powerpoint/2010/main" val="1993605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9CD85-77D8-5B24-573D-C5CD92941CB4}"/>
              </a:ext>
            </a:extLst>
          </p:cNvPr>
          <p:cNvSpPr>
            <a:spLocks noGrp="1"/>
          </p:cNvSpPr>
          <p:nvPr>
            <p:ph type="title"/>
          </p:nvPr>
        </p:nvSpPr>
        <p:spPr>
          <a:xfrm>
            <a:off x="266096" y="319314"/>
            <a:ext cx="8596668" cy="667658"/>
          </a:xfrm>
        </p:spPr>
        <p:txBody>
          <a:bodyPr/>
          <a:lstStyle/>
          <a:p>
            <a:r>
              <a:rPr lang="en-US" sz="3200" b="1">
                <a:latin typeface="Calibri"/>
                <a:ea typeface="Calibri"/>
                <a:cs typeface="Calibri"/>
              </a:rPr>
              <a:t>Positive Reinforcement</a:t>
            </a:r>
          </a:p>
          <a:p>
            <a:endParaRPr lang="en-US"/>
          </a:p>
        </p:txBody>
      </p:sp>
      <p:sp>
        <p:nvSpPr>
          <p:cNvPr id="3" name="Content Placeholder 2">
            <a:extLst>
              <a:ext uri="{FF2B5EF4-FFF2-40B4-BE49-F238E27FC236}">
                <a16:creationId xmlns:a16="http://schemas.microsoft.com/office/drawing/2014/main" id="{E1AA7D1C-3119-DCA5-965A-EC474710056D}"/>
              </a:ext>
            </a:extLst>
          </p:cNvPr>
          <p:cNvSpPr>
            <a:spLocks noGrp="1"/>
          </p:cNvSpPr>
          <p:nvPr>
            <p:ph idx="1"/>
          </p:nvPr>
        </p:nvSpPr>
        <p:spPr>
          <a:xfrm>
            <a:off x="387048" y="1168779"/>
            <a:ext cx="8596668" cy="3880773"/>
          </a:xfrm>
        </p:spPr>
        <p:txBody>
          <a:bodyPr vert="horz" lIns="91440" tIns="45720" rIns="91440" bIns="45720" rtlCol="0" anchor="t">
            <a:normAutofit/>
          </a:bodyPr>
          <a:lstStyle/>
          <a:p>
            <a:pPr>
              <a:buFont typeface="Wingdings" charset="2"/>
              <a:buChar char="Ø"/>
            </a:pPr>
            <a:r>
              <a:rPr lang="en-US" sz="2400">
                <a:latin typeface="Calibri"/>
                <a:ea typeface="Calibri"/>
                <a:cs typeface="Calibri"/>
              </a:rPr>
              <a:t>Notice and praise good behaviour</a:t>
            </a:r>
            <a:endParaRPr lang="en-US"/>
          </a:p>
          <a:p>
            <a:pPr>
              <a:buFont typeface="Wingdings" charset="2"/>
              <a:buChar char="Ø"/>
            </a:pPr>
            <a:r>
              <a:rPr lang="en-US" sz="2400">
                <a:latin typeface="Calibri"/>
                <a:ea typeface="Calibri"/>
                <a:cs typeface="Calibri"/>
              </a:rPr>
              <a:t>Effective statements </a:t>
            </a:r>
          </a:p>
          <a:p>
            <a:pPr marL="0" indent="0">
              <a:buNone/>
            </a:pPr>
            <a:endParaRPr lang="en-US" sz="2400">
              <a:latin typeface="Calibri"/>
              <a:ea typeface="Calibri"/>
              <a:cs typeface="Calibri"/>
            </a:endParaRPr>
          </a:p>
          <a:p>
            <a:pPr marL="0" indent="0">
              <a:buNone/>
            </a:pPr>
            <a:r>
              <a:rPr lang="en-US" sz="2400">
                <a:latin typeface="Calibri"/>
                <a:ea typeface="Calibri"/>
                <a:cs typeface="Calibri"/>
              </a:rPr>
              <a:t>Be specific:</a:t>
            </a:r>
            <a:endParaRPr lang="en-US"/>
          </a:p>
          <a:p>
            <a:pPr>
              <a:buFont typeface="Wingdings" charset="2"/>
              <a:buChar char="Ø"/>
            </a:pPr>
            <a:r>
              <a:rPr lang="en-US" sz="2400">
                <a:latin typeface="Calibri"/>
                <a:ea typeface="Calibri"/>
                <a:cs typeface="Calibri"/>
              </a:rPr>
              <a:t>“Great job stopping when I asked you.”</a:t>
            </a:r>
            <a:br>
              <a:rPr lang="en-US" sz="2400">
                <a:latin typeface="Calibri"/>
                <a:ea typeface="Calibri"/>
                <a:cs typeface="Calibri"/>
              </a:rPr>
            </a:br>
            <a:r>
              <a:rPr lang="en-US" sz="2400">
                <a:latin typeface="Calibri"/>
                <a:ea typeface="Calibri"/>
                <a:cs typeface="Calibri"/>
              </a:rPr>
              <a:t>“I love how you listened straight away.”</a:t>
            </a:r>
          </a:p>
          <a:p>
            <a:pPr>
              <a:buFont typeface="Wingdings" charset="2"/>
              <a:buChar char="Ø"/>
            </a:pPr>
            <a:r>
              <a:rPr lang="en-US" sz="2400">
                <a:latin typeface="Calibri"/>
                <a:ea typeface="Calibri"/>
                <a:cs typeface="Calibri"/>
              </a:rPr>
              <a:t> Children repeat what gets attention</a:t>
            </a:r>
          </a:p>
          <a:p>
            <a:pPr>
              <a:buFont typeface="Wingdings" charset="2"/>
              <a:buChar char="Ø"/>
            </a:pPr>
            <a:endParaRPr lang="en-US" sz="2400">
              <a:latin typeface="Calibri"/>
              <a:ea typeface="Calibri"/>
              <a:cs typeface="Calibri"/>
            </a:endParaRPr>
          </a:p>
        </p:txBody>
      </p:sp>
    </p:spTree>
    <p:extLst>
      <p:ext uri="{BB962C8B-B14F-4D97-AF65-F5344CB8AC3E}">
        <p14:creationId xmlns:p14="http://schemas.microsoft.com/office/powerpoint/2010/main" val="3296675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F938B-68D2-8FAC-0DB9-6EC5ECA8B98E}"/>
              </a:ext>
            </a:extLst>
          </p:cNvPr>
          <p:cNvSpPr>
            <a:spLocks noGrp="1"/>
          </p:cNvSpPr>
          <p:nvPr>
            <p:ph type="title"/>
          </p:nvPr>
        </p:nvSpPr>
        <p:spPr>
          <a:xfrm>
            <a:off x="302381" y="403981"/>
            <a:ext cx="8584573" cy="740229"/>
          </a:xfrm>
        </p:spPr>
        <p:txBody>
          <a:bodyPr/>
          <a:lstStyle/>
          <a:p>
            <a:r>
              <a:rPr lang="en-US" b="1">
                <a:latin typeface="Calibri"/>
                <a:ea typeface="Calibri"/>
                <a:cs typeface="Calibri"/>
              </a:rPr>
              <a:t>Setting Realistic Boundaries</a:t>
            </a:r>
          </a:p>
          <a:p>
            <a:endParaRPr lang="en-US"/>
          </a:p>
        </p:txBody>
      </p:sp>
      <p:sp>
        <p:nvSpPr>
          <p:cNvPr id="3" name="Content Placeholder 2">
            <a:extLst>
              <a:ext uri="{FF2B5EF4-FFF2-40B4-BE49-F238E27FC236}">
                <a16:creationId xmlns:a16="http://schemas.microsoft.com/office/drawing/2014/main" id="{591C1DA6-4970-50B5-7252-7765535905EE}"/>
              </a:ext>
            </a:extLst>
          </p:cNvPr>
          <p:cNvSpPr>
            <a:spLocks noGrp="1"/>
          </p:cNvSpPr>
          <p:nvPr>
            <p:ph idx="1"/>
          </p:nvPr>
        </p:nvSpPr>
        <p:spPr>
          <a:xfrm>
            <a:off x="464616" y="1250987"/>
            <a:ext cx="10515600" cy="4351338"/>
          </a:xfrm>
        </p:spPr>
        <p:txBody>
          <a:bodyPr vert="horz" lIns="91440" tIns="45720" rIns="91440" bIns="45720" rtlCol="0" anchor="t">
            <a:normAutofit/>
          </a:bodyPr>
          <a:lstStyle/>
          <a:p>
            <a:pPr>
              <a:buFont typeface="Wingdings" charset="2"/>
              <a:buChar char="Ø"/>
            </a:pPr>
            <a:r>
              <a:rPr lang="en-US" sz="2400">
                <a:latin typeface="Calibri"/>
                <a:ea typeface="Calibri"/>
                <a:cs typeface="Calibri"/>
              </a:rPr>
              <a:t>Keep expectations age-appropriate (elasticated boundary)</a:t>
            </a:r>
          </a:p>
          <a:p>
            <a:pPr>
              <a:buFont typeface="Wingdings" charset="2"/>
              <a:buChar char="Ø"/>
            </a:pPr>
            <a:r>
              <a:rPr lang="en-US" sz="2400">
                <a:latin typeface="Calibri"/>
                <a:ea typeface="Calibri"/>
                <a:cs typeface="Calibri"/>
              </a:rPr>
              <a:t>Don’t overwhelm with too many rules</a:t>
            </a:r>
          </a:p>
          <a:p>
            <a:pPr>
              <a:buFont typeface="Wingdings" charset="2"/>
              <a:buChar char="Ø"/>
            </a:pPr>
            <a:r>
              <a:rPr lang="en-US" sz="2400">
                <a:latin typeface="Calibri"/>
                <a:ea typeface="Calibri"/>
                <a:cs typeface="Calibri"/>
              </a:rPr>
              <a:t>Focus on what really matters</a:t>
            </a:r>
          </a:p>
          <a:p>
            <a:pPr marL="0" indent="0">
              <a:buNone/>
            </a:pPr>
            <a:endParaRPr lang="en-US" sz="2400" b="1">
              <a:latin typeface="Calibri"/>
              <a:ea typeface="Calibri"/>
              <a:cs typeface="Calibri"/>
            </a:endParaRPr>
          </a:p>
          <a:p>
            <a:pPr marL="0" indent="0">
              <a:buNone/>
            </a:pPr>
            <a:r>
              <a:rPr lang="en-US" sz="2400" b="1">
                <a:latin typeface="Calibri"/>
                <a:ea typeface="Calibri"/>
                <a:cs typeface="Calibri"/>
              </a:rPr>
              <a:t>Top priorities:</a:t>
            </a:r>
            <a:endParaRPr lang="en-US" sz="2400">
              <a:latin typeface="Calibri"/>
              <a:ea typeface="Calibri"/>
              <a:cs typeface="Calibri"/>
            </a:endParaRPr>
          </a:p>
          <a:p>
            <a:pPr>
              <a:buFont typeface="Wingdings" charset="2"/>
              <a:buChar char="Ø"/>
            </a:pPr>
            <a:r>
              <a:rPr lang="en-US" sz="2400">
                <a:latin typeface="Calibri"/>
                <a:ea typeface="Calibri"/>
                <a:cs typeface="Calibri"/>
              </a:rPr>
              <a:t>Safety</a:t>
            </a:r>
          </a:p>
          <a:p>
            <a:pPr>
              <a:buFont typeface="Wingdings" charset="2"/>
              <a:buChar char="Ø"/>
            </a:pPr>
            <a:r>
              <a:rPr lang="en-US" sz="2400">
                <a:latin typeface="Calibri"/>
                <a:ea typeface="Calibri"/>
                <a:cs typeface="Calibri"/>
              </a:rPr>
              <a:t>Respect</a:t>
            </a:r>
          </a:p>
          <a:p>
            <a:pPr>
              <a:buFont typeface="Wingdings" charset="2"/>
              <a:buChar char="Ø"/>
            </a:pPr>
            <a:r>
              <a:rPr lang="en-US" sz="2400">
                <a:latin typeface="Calibri"/>
                <a:ea typeface="Calibri"/>
                <a:cs typeface="Calibri"/>
              </a:rPr>
              <a:t>Kind </a:t>
            </a:r>
            <a:r>
              <a:rPr lang="en-US" sz="2400" err="1">
                <a:latin typeface="Calibri"/>
                <a:ea typeface="Calibri"/>
                <a:cs typeface="Calibri"/>
              </a:rPr>
              <a:t>behaviour</a:t>
            </a:r>
            <a:endParaRPr lang="en-US" sz="2400">
              <a:latin typeface="Calibri"/>
              <a:ea typeface="Calibri"/>
              <a:cs typeface="Calibri"/>
            </a:endParaRPr>
          </a:p>
          <a:p>
            <a:pPr>
              <a:buFont typeface="Wingdings" charset="2"/>
              <a:buChar char="Ø"/>
            </a:pPr>
            <a:endParaRPr lang="en-US"/>
          </a:p>
        </p:txBody>
      </p:sp>
    </p:spTree>
    <p:extLst>
      <p:ext uri="{BB962C8B-B14F-4D97-AF65-F5344CB8AC3E}">
        <p14:creationId xmlns:p14="http://schemas.microsoft.com/office/powerpoint/2010/main" val="35080576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C38C2-E6E9-CBE3-B047-5D09C32BFE22}"/>
              </a:ext>
            </a:extLst>
          </p:cNvPr>
          <p:cNvSpPr>
            <a:spLocks noGrp="1"/>
          </p:cNvSpPr>
          <p:nvPr>
            <p:ph type="title"/>
          </p:nvPr>
        </p:nvSpPr>
        <p:spPr>
          <a:xfrm>
            <a:off x="314477" y="355600"/>
            <a:ext cx="2367621" cy="582991"/>
          </a:xfrm>
        </p:spPr>
        <p:txBody>
          <a:bodyPr>
            <a:normAutofit fontScale="90000"/>
          </a:bodyPr>
          <a:lstStyle/>
          <a:p>
            <a:r>
              <a:rPr lang="en-US" b="1">
                <a:latin typeface="Calibri"/>
                <a:ea typeface="Calibri"/>
                <a:cs typeface="Calibri"/>
              </a:rPr>
              <a:t>Remember</a:t>
            </a:r>
          </a:p>
          <a:p>
            <a:endParaRPr lang="en-US"/>
          </a:p>
        </p:txBody>
      </p:sp>
      <p:sp>
        <p:nvSpPr>
          <p:cNvPr id="3" name="Content Placeholder 2">
            <a:extLst>
              <a:ext uri="{FF2B5EF4-FFF2-40B4-BE49-F238E27FC236}">
                <a16:creationId xmlns:a16="http://schemas.microsoft.com/office/drawing/2014/main" id="{25AC7BB6-B223-B6CB-620D-2062E4B99E5B}"/>
              </a:ext>
            </a:extLst>
          </p:cNvPr>
          <p:cNvSpPr>
            <a:spLocks noGrp="1"/>
          </p:cNvSpPr>
          <p:nvPr>
            <p:ph idx="1"/>
          </p:nvPr>
        </p:nvSpPr>
        <p:spPr>
          <a:xfrm>
            <a:off x="447525" y="1241351"/>
            <a:ext cx="8596668" cy="3880773"/>
          </a:xfrm>
        </p:spPr>
        <p:txBody>
          <a:bodyPr vert="horz" lIns="91440" tIns="45720" rIns="91440" bIns="45720" rtlCol="0" anchor="t">
            <a:normAutofit/>
          </a:bodyPr>
          <a:lstStyle/>
          <a:p>
            <a:pPr>
              <a:buFont typeface="Wingdings" charset="2"/>
              <a:buChar char="Ø"/>
            </a:pPr>
            <a:r>
              <a:rPr lang="en-US" sz="2400">
                <a:latin typeface="Calibri"/>
                <a:ea typeface="Calibri"/>
                <a:cs typeface="Calibri"/>
              </a:rPr>
              <a:t>Saying “no” = teaching life skills</a:t>
            </a:r>
          </a:p>
          <a:p>
            <a:pPr>
              <a:buFont typeface="Wingdings" charset="2"/>
              <a:buChar char="Ø"/>
            </a:pPr>
            <a:r>
              <a:rPr lang="en-US" sz="2400">
                <a:latin typeface="Calibri"/>
                <a:ea typeface="Calibri"/>
                <a:cs typeface="Calibri"/>
              </a:rPr>
              <a:t>Children need both </a:t>
            </a:r>
            <a:r>
              <a:rPr lang="en-US" sz="2400" b="1">
                <a:latin typeface="Calibri"/>
                <a:ea typeface="Calibri"/>
                <a:cs typeface="Calibri"/>
              </a:rPr>
              <a:t>love and limits</a:t>
            </a:r>
            <a:endParaRPr lang="en-US" sz="2400">
              <a:latin typeface="Calibri"/>
              <a:ea typeface="Calibri"/>
              <a:cs typeface="Calibri"/>
            </a:endParaRPr>
          </a:p>
          <a:p>
            <a:pPr>
              <a:buFont typeface="Wingdings" charset="2"/>
              <a:buChar char="Ø"/>
            </a:pPr>
            <a:r>
              <a:rPr lang="en-US" sz="2400">
                <a:latin typeface="Calibri"/>
                <a:ea typeface="Calibri"/>
                <a:cs typeface="Calibri"/>
              </a:rPr>
              <a:t>You are helping them grow into confident, capable adults</a:t>
            </a:r>
          </a:p>
          <a:p>
            <a:pPr>
              <a:buFont typeface="Wingdings" charset="2"/>
              <a:buChar char="Ø"/>
            </a:pPr>
            <a:r>
              <a:rPr lang="en-US" sz="2400">
                <a:latin typeface="Calibri"/>
                <a:ea typeface="Calibri"/>
                <a:cs typeface="Calibri"/>
              </a:rPr>
              <a:t>Children feel safest when adults are in charge with kindness and consistency.</a:t>
            </a:r>
          </a:p>
          <a:p>
            <a:pPr>
              <a:buFont typeface="Wingdings" charset="2"/>
              <a:buChar char="Ø"/>
            </a:pPr>
            <a:endParaRPr lang="en-US" sz="2400">
              <a:latin typeface="Calibri"/>
              <a:ea typeface="Calibri"/>
              <a:cs typeface="Calibri"/>
            </a:endParaRPr>
          </a:p>
        </p:txBody>
      </p:sp>
    </p:spTree>
    <p:extLst>
      <p:ext uri="{BB962C8B-B14F-4D97-AF65-F5344CB8AC3E}">
        <p14:creationId xmlns:p14="http://schemas.microsoft.com/office/powerpoint/2010/main" val="36570254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40AE7-5A28-D708-080B-C2A68C3041E8}"/>
              </a:ext>
            </a:extLst>
          </p:cNvPr>
          <p:cNvSpPr>
            <a:spLocks noGrp="1"/>
          </p:cNvSpPr>
          <p:nvPr>
            <p:ph type="title"/>
          </p:nvPr>
        </p:nvSpPr>
        <p:spPr>
          <a:xfrm>
            <a:off x="464422" y="340659"/>
            <a:ext cx="8596668" cy="693271"/>
          </a:xfrm>
        </p:spPr>
        <p:txBody>
          <a:bodyPr/>
          <a:lstStyle/>
          <a:p>
            <a:r>
              <a:rPr lang="en-GB" sz="3200" b="1">
                <a:latin typeface="Calibri"/>
                <a:ea typeface="Calibri"/>
                <a:cs typeface="Calibri"/>
              </a:rPr>
              <a:t>Preparing for Primary: Your feelings</a:t>
            </a:r>
            <a:endParaRPr lang="en-US" sz="3200" b="1">
              <a:latin typeface="Calibri"/>
              <a:ea typeface="Calibri"/>
              <a:cs typeface="Calibri"/>
            </a:endParaRPr>
          </a:p>
        </p:txBody>
      </p:sp>
      <p:sp>
        <p:nvSpPr>
          <p:cNvPr id="3" name="Content Placeholder 2">
            <a:extLst>
              <a:ext uri="{FF2B5EF4-FFF2-40B4-BE49-F238E27FC236}">
                <a16:creationId xmlns:a16="http://schemas.microsoft.com/office/drawing/2014/main" id="{2C811DD0-93EB-A1BD-84AB-07BB33996053}"/>
              </a:ext>
            </a:extLst>
          </p:cNvPr>
          <p:cNvSpPr>
            <a:spLocks noGrp="1"/>
          </p:cNvSpPr>
          <p:nvPr>
            <p:ph idx="1"/>
          </p:nvPr>
        </p:nvSpPr>
        <p:spPr>
          <a:xfrm>
            <a:off x="677334" y="1445950"/>
            <a:ext cx="8596668" cy="4595412"/>
          </a:xfrm>
        </p:spPr>
        <p:txBody>
          <a:bodyPr vert="horz" lIns="91440" tIns="45720" rIns="91440" bIns="45720" rtlCol="0" anchor="t">
            <a:normAutofit lnSpcReduction="10000"/>
          </a:bodyPr>
          <a:lstStyle/>
          <a:p>
            <a:pPr>
              <a:buFont typeface="Wingdings" charset="2"/>
              <a:buChar char="Ø"/>
            </a:pPr>
            <a:r>
              <a:rPr lang="en-US" sz="2400">
                <a:solidFill>
                  <a:schemeClr val="tx1">
                    <a:lumMod val="85000"/>
                    <a:lumOff val="15000"/>
                  </a:schemeClr>
                </a:solidFill>
                <a:latin typeface="Calibri"/>
                <a:ea typeface="Calibri"/>
                <a:cs typeface="Calibri"/>
              </a:rPr>
              <a:t>It's understandable that you might have mixed emotions about your child starting school, including:</a:t>
            </a:r>
            <a:endParaRPr lang="en-US">
              <a:solidFill>
                <a:schemeClr val="tx1">
                  <a:lumMod val="85000"/>
                  <a:lumOff val="15000"/>
                </a:schemeClr>
              </a:solidFill>
              <a:latin typeface="Calibri"/>
              <a:ea typeface="Calibri"/>
              <a:cs typeface="Calibri"/>
            </a:endParaRPr>
          </a:p>
          <a:p>
            <a:pPr>
              <a:buFont typeface="Wingdings" charset="2"/>
              <a:buChar char="Ø"/>
            </a:pPr>
            <a:r>
              <a:rPr lang="en-US" sz="2400" b="1">
                <a:latin typeface="Calibri"/>
                <a:ea typeface="Calibri"/>
                <a:cs typeface="Calibri"/>
              </a:rPr>
              <a:t>Pride </a:t>
            </a:r>
            <a:r>
              <a:rPr lang="en-US" sz="2400">
                <a:latin typeface="Calibri"/>
                <a:ea typeface="Calibri"/>
                <a:cs typeface="Calibri"/>
              </a:rPr>
              <a:t>– </a:t>
            </a:r>
            <a:r>
              <a:rPr lang="en-US" sz="2400">
                <a:solidFill>
                  <a:schemeClr val="tx1">
                    <a:lumMod val="95000"/>
                    <a:lumOff val="5000"/>
                  </a:schemeClr>
                </a:solidFill>
                <a:latin typeface="Calibri"/>
                <a:ea typeface="Calibri"/>
                <a:cs typeface="Calibri"/>
              </a:rPr>
              <a:t>seeing your child meet an important milestone.</a:t>
            </a:r>
          </a:p>
          <a:p>
            <a:pPr>
              <a:buFont typeface="Wingdings" charset="2"/>
              <a:buChar char="Ø"/>
            </a:pPr>
            <a:r>
              <a:rPr lang="en-US" sz="2400" b="1">
                <a:latin typeface="Calibri"/>
                <a:ea typeface="Calibri"/>
                <a:cs typeface="Calibri"/>
              </a:rPr>
              <a:t>Excitement</a:t>
            </a:r>
            <a:r>
              <a:rPr lang="en-US" sz="2400">
                <a:latin typeface="Calibri"/>
                <a:ea typeface="Calibri"/>
                <a:cs typeface="Calibri"/>
              </a:rPr>
              <a:t> – for new experiences, friendships and learning opportunities.</a:t>
            </a:r>
          </a:p>
          <a:p>
            <a:pPr>
              <a:buFont typeface="Wingdings" charset="2"/>
              <a:buChar char="Ø"/>
            </a:pPr>
            <a:r>
              <a:rPr lang="en-US" sz="2400" b="1">
                <a:latin typeface="Calibri"/>
                <a:ea typeface="Calibri"/>
                <a:cs typeface="Calibri"/>
              </a:rPr>
              <a:t>Relief</a:t>
            </a:r>
            <a:r>
              <a:rPr lang="en-US" sz="2400">
                <a:latin typeface="Calibri"/>
                <a:ea typeface="Calibri"/>
                <a:cs typeface="Calibri"/>
              </a:rPr>
              <a:t> – especially is managing childcare has been challenging.</a:t>
            </a:r>
          </a:p>
          <a:p>
            <a:pPr>
              <a:buFont typeface="Wingdings" charset="2"/>
              <a:buChar char="Ø"/>
            </a:pPr>
            <a:r>
              <a:rPr lang="en-US" sz="2400" b="1">
                <a:latin typeface="Calibri"/>
                <a:ea typeface="Calibri"/>
                <a:cs typeface="Calibri"/>
              </a:rPr>
              <a:t>Uncertainty</a:t>
            </a:r>
            <a:r>
              <a:rPr lang="en-US" sz="2400">
                <a:latin typeface="Calibri"/>
                <a:ea typeface="Calibri"/>
                <a:cs typeface="Calibri"/>
              </a:rPr>
              <a:t> – adjusting to a new phase of family life</a:t>
            </a:r>
          </a:p>
          <a:p>
            <a:pPr>
              <a:buFont typeface="Wingdings" charset="2"/>
              <a:buChar char="Ø"/>
            </a:pPr>
            <a:r>
              <a:rPr lang="en-US" sz="2400" b="1">
                <a:latin typeface="Calibri"/>
                <a:ea typeface="Calibri"/>
                <a:cs typeface="Calibri"/>
              </a:rPr>
              <a:t>Anxiety or worry</a:t>
            </a:r>
            <a:r>
              <a:rPr lang="en-US" sz="2400">
                <a:latin typeface="Calibri"/>
                <a:ea typeface="Calibri"/>
                <a:cs typeface="Calibri"/>
              </a:rPr>
              <a:t> – wondering how they will settle in and cope with new routines or triggering memories of your own school experience.</a:t>
            </a:r>
            <a:endParaRPr lang="en-US" sz="2400" b="1">
              <a:latin typeface="Calibri"/>
              <a:ea typeface="Calibri"/>
              <a:cs typeface="Calibri"/>
            </a:endParaRPr>
          </a:p>
          <a:p>
            <a:pPr>
              <a:buFont typeface="Wingdings" charset="2"/>
              <a:buChar char="Ø"/>
            </a:pPr>
            <a:r>
              <a:rPr lang="en-US" sz="2400" b="1">
                <a:latin typeface="Calibri"/>
                <a:ea typeface="Calibri"/>
                <a:cs typeface="Calibri"/>
              </a:rPr>
              <a:t> Try not to let your worries become your children's worry.</a:t>
            </a:r>
          </a:p>
        </p:txBody>
      </p:sp>
    </p:spTree>
    <p:extLst>
      <p:ext uri="{BB962C8B-B14F-4D97-AF65-F5344CB8AC3E}">
        <p14:creationId xmlns:p14="http://schemas.microsoft.com/office/powerpoint/2010/main" val="32721164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34020-E1C8-A18E-393F-8096308712FF}"/>
              </a:ext>
            </a:extLst>
          </p:cNvPr>
          <p:cNvSpPr>
            <a:spLocks noGrp="1"/>
          </p:cNvSpPr>
          <p:nvPr>
            <p:ph type="title"/>
          </p:nvPr>
        </p:nvSpPr>
        <p:spPr>
          <a:xfrm>
            <a:off x="341157" y="351865"/>
            <a:ext cx="8596668" cy="749301"/>
          </a:xfrm>
        </p:spPr>
        <p:txBody>
          <a:bodyPr/>
          <a:lstStyle/>
          <a:p>
            <a:r>
              <a:rPr lang="en-GB" b="1">
                <a:latin typeface="Calibri"/>
                <a:ea typeface="Calibri"/>
                <a:cs typeface="Calibri"/>
              </a:rPr>
              <a:t>Preparing for Primary: Changes</a:t>
            </a:r>
            <a:endParaRPr lang="en-US" b="1">
              <a:solidFill>
                <a:srgbClr val="000000"/>
              </a:solidFill>
              <a:latin typeface="Calibri"/>
              <a:ea typeface="Calibri"/>
              <a:cs typeface="Calibri"/>
            </a:endParaRPr>
          </a:p>
          <a:p>
            <a:endParaRPr lang="en-US" b="1">
              <a:latin typeface="Calibri"/>
              <a:ea typeface="Calibri"/>
              <a:cs typeface="Calibri"/>
            </a:endParaRPr>
          </a:p>
        </p:txBody>
      </p:sp>
      <p:sp>
        <p:nvSpPr>
          <p:cNvPr id="3" name="Content Placeholder 2">
            <a:extLst>
              <a:ext uri="{FF2B5EF4-FFF2-40B4-BE49-F238E27FC236}">
                <a16:creationId xmlns:a16="http://schemas.microsoft.com/office/drawing/2014/main" id="{9C06DE79-6E9C-552B-2888-51F5A120DBCA}"/>
              </a:ext>
            </a:extLst>
          </p:cNvPr>
          <p:cNvSpPr>
            <a:spLocks noGrp="1"/>
          </p:cNvSpPr>
          <p:nvPr>
            <p:ph idx="1"/>
          </p:nvPr>
        </p:nvSpPr>
        <p:spPr>
          <a:xfrm>
            <a:off x="576481" y="1252913"/>
            <a:ext cx="8596668" cy="3880773"/>
          </a:xfrm>
        </p:spPr>
        <p:txBody>
          <a:bodyPr vert="horz" lIns="91440" tIns="45720" rIns="91440" bIns="45720" rtlCol="0" anchor="t">
            <a:normAutofit/>
          </a:bodyPr>
          <a:lstStyle/>
          <a:p>
            <a:pPr>
              <a:buFont typeface="Wingdings" charset="2"/>
              <a:buChar char="Ø"/>
            </a:pPr>
            <a:r>
              <a:rPr lang="en-GB" sz="2400">
                <a:latin typeface="Calibri"/>
                <a:ea typeface="Calibri"/>
                <a:cs typeface="Calibri"/>
              </a:rPr>
              <a:t>When your child starts school, you might notice some changes in their behaviour:</a:t>
            </a:r>
            <a:endParaRPr lang="en-US" sz="2400">
              <a:solidFill>
                <a:srgbClr val="000000"/>
              </a:solidFill>
              <a:latin typeface="Calibri"/>
              <a:ea typeface="Calibri"/>
              <a:cs typeface="Calibri"/>
            </a:endParaRPr>
          </a:p>
          <a:p>
            <a:pPr>
              <a:buFont typeface="Wingdings" charset="2"/>
              <a:buChar char="Ø"/>
            </a:pPr>
            <a:r>
              <a:rPr lang="en-GB" sz="2400">
                <a:latin typeface="Calibri"/>
                <a:ea typeface="Calibri"/>
                <a:cs typeface="Calibri"/>
              </a:rPr>
              <a:t>Tiredness – a good bedtime routine is recommended.</a:t>
            </a:r>
            <a:endParaRPr lang="en-US" sz="2400">
              <a:solidFill>
                <a:srgbClr val="000000"/>
              </a:solidFill>
              <a:latin typeface="Calibri"/>
              <a:ea typeface="Calibri"/>
              <a:cs typeface="Calibri"/>
            </a:endParaRPr>
          </a:p>
          <a:p>
            <a:pPr>
              <a:buFont typeface="Wingdings" charset="2"/>
              <a:buChar char="Ø"/>
            </a:pPr>
            <a:r>
              <a:rPr lang="en-GB" sz="2400">
                <a:latin typeface="Calibri"/>
                <a:ea typeface="Calibri"/>
                <a:cs typeface="Calibri"/>
              </a:rPr>
              <a:t>Emotional collapse – your child might come home highly emotional. Please be reassured this is normal behaviour and does not necessarily mean there is anything wrong. Your child has complied to school routines all day, so might come home and release their emotions.</a:t>
            </a:r>
            <a:endParaRPr lang="en-US" sz="2400">
              <a:solidFill>
                <a:srgbClr val="000000"/>
              </a:solidFill>
              <a:latin typeface="Calibri"/>
              <a:ea typeface="Calibri"/>
              <a:cs typeface="Calibri"/>
            </a:endParaRPr>
          </a:p>
          <a:p>
            <a:pPr>
              <a:buFont typeface="Wingdings" charset="2"/>
              <a:buChar char="Ø"/>
            </a:pPr>
            <a:endParaRPr lang="en-US"/>
          </a:p>
        </p:txBody>
      </p:sp>
    </p:spTree>
    <p:extLst>
      <p:ext uri="{BB962C8B-B14F-4D97-AF65-F5344CB8AC3E}">
        <p14:creationId xmlns:p14="http://schemas.microsoft.com/office/powerpoint/2010/main" val="4069254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0A1D7-2F7B-2E96-5362-0D51789B8D05}"/>
              </a:ext>
            </a:extLst>
          </p:cNvPr>
          <p:cNvSpPr>
            <a:spLocks noGrp="1"/>
          </p:cNvSpPr>
          <p:nvPr>
            <p:ph type="title"/>
          </p:nvPr>
        </p:nvSpPr>
        <p:spPr>
          <a:xfrm>
            <a:off x="677334" y="307219"/>
            <a:ext cx="8596668" cy="749300"/>
          </a:xfrm>
        </p:spPr>
        <p:txBody>
          <a:bodyPr/>
          <a:lstStyle/>
          <a:p>
            <a:r>
              <a:rPr lang="en-US">
                <a:latin typeface="Calibri"/>
                <a:ea typeface="Calibri"/>
                <a:cs typeface="Calibri"/>
              </a:rPr>
              <a:t>What “School Ready” </a:t>
            </a:r>
            <a:r>
              <a:rPr lang="en-US" i="1">
                <a:latin typeface="Calibri"/>
                <a:ea typeface="Calibri"/>
                <a:cs typeface="Calibri"/>
              </a:rPr>
              <a:t>Really</a:t>
            </a:r>
            <a:r>
              <a:rPr lang="en-US">
                <a:latin typeface="Calibri"/>
                <a:ea typeface="Calibri"/>
                <a:cs typeface="Calibri"/>
              </a:rPr>
              <a:t> Means</a:t>
            </a:r>
          </a:p>
        </p:txBody>
      </p:sp>
      <p:sp>
        <p:nvSpPr>
          <p:cNvPr id="3" name="Content Placeholder 2">
            <a:extLst>
              <a:ext uri="{FF2B5EF4-FFF2-40B4-BE49-F238E27FC236}">
                <a16:creationId xmlns:a16="http://schemas.microsoft.com/office/drawing/2014/main" id="{9D4BADB2-630E-078E-4FDE-AA71A40A1C2C}"/>
              </a:ext>
            </a:extLst>
          </p:cNvPr>
          <p:cNvSpPr>
            <a:spLocks noGrp="1"/>
          </p:cNvSpPr>
          <p:nvPr>
            <p:ph idx="1"/>
          </p:nvPr>
        </p:nvSpPr>
        <p:spPr>
          <a:xfrm>
            <a:off x="447525" y="1059211"/>
            <a:ext cx="9726860" cy="5490151"/>
          </a:xfrm>
        </p:spPr>
        <p:txBody>
          <a:bodyPr vert="horz" lIns="91440" tIns="45720" rIns="91440" bIns="45720" rtlCol="0" anchor="t">
            <a:normAutofit/>
          </a:bodyPr>
          <a:lstStyle/>
          <a:p>
            <a:pPr>
              <a:buFont typeface="Wingdings" charset="2"/>
              <a:buChar char="Ø"/>
            </a:pPr>
            <a:r>
              <a:rPr lang="en-US" sz="2000">
                <a:latin typeface="Calibri"/>
                <a:ea typeface="Calibri"/>
                <a:cs typeface="Calibri"/>
              </a:rPr>
              <a:t>When we talk about school readiness, we’re talking about a set of </a:t>
            </a:r>
            <a:r>
              <a:rPr lang="en-US" sz="2000" b="1">
                <a:latin typeface="Calibri"/>
                <a:ea typeface="Calibri"/>
                <a:cs typeface="Calibri"/>
              </a:rPr>
              <a:t>developmental foundations</a:t>
            </a:r>
            <a:r>
              <a:rPr lang="en-US" sz="2000">
                <a:latin typeface="Calibri"/>
                <a:ea typeface="Calibri"/>
                <a:cs typeface="Calibri"/>
              </a:rPr>
              <a:t>, not academic achievements. The most important areas are:</a:t>
            </a:r>
          </a:p>
          <a:p>
            <a:pPr>
              <a:buFont typeface="Wingdings" charset="2"/>
              <a:buChar char="Ø"/>
            </a:pPr>
            <a:r>
              <a:rPr lang="en-US" sz="2000" b="1">
                <a:latin typeface="Calibri"/>
                <a:ea typeface="Calibri"/>
                <a:cs typeface="Calibri"/>
              </a:rPr>
              <a:t>Emotional readiness</a:t>
            </a:r>
            <a:r>
              <a:rPr lang="en-US" sz="2000">
                <a:latin typeface="Calibri"/>
                <a:ea typeface="Calibri"/>
                <a:cs typeface="Calibri"/>
              </a:rPr>
              <a:t> — being able to separate from caregivers, express feelings, and begin to manage big emotions.</a:t>
            </a:r>
          </a:p>
          <a:p>
            <a:pPr>
              <a:buFont typeface="Wingdings" charset="2"/>
              <a:buChar char="Ø"/>
            </a:pPr>
            <a:r>
              <a:rPr lang="en-US" sz="2000" b="1">
                <a:latin typeface="Calibri"/>
                <a:ea typeface="Calibri"/>
                <a:cs typeface="Calibri"/>
              </a:rPr>
              <a:t>Social readiness</a:t>
            </a:r>
            <a:r>
              <a:rPr lang="en-US" sz="2000">
                <a:latin typeface="Calibri"/>
                <a:ea typeface="Calibri"/>
                <a:cs typeface="Calibri"/>
              </a:rPr>
              <a:t> — taking turns, sharing, joining in play, and beginning to resolve small disagreements.</a:t>
            </a:r>
          </a:p>
          <a:p>
            <a:pPr>
              <a:buFont typeface="Wingdings" charset="2"/>
              <a:buChar char="Ø"/>
            </a:pPr>
            <a:r>
              <a:rPr lang="en-US" sz="2000" b="1">
                <a:latin typeface="Calibri"/>
                <a:ea typeface="Calibri"/>
                <a:cs typeface="Calibri"/>
              </a:rPr>
              <a:t>Communication skills</a:t>
            </a:r>
            <a:r>
              <a:rPr lang="en-US" sz="2000">
                <a:latin typeface="Calibri"/>
                <a:ea typeface="Calibri"/>
                <a:cs typeface="Calibri"/>
              </a:rPr>
              <a:t> — expressing needs, listening to others, and understanding simple instructions.</a:t>
            </a:r>
          </a:p>
          <a:p>
            <a:pPr>
              <a:buFont typeface="Wingdings" charset="2"/>
              <a:buChar char="Ø"/>
            </a:pPr>
            <a:r>
              <a:rPr lang="en-US" sz="2000" b="1">
                <a:latin typeface="Calibri"/>
                <a:ea typeface="Calibri"/>
                <a:cs typeface="Calibri"/>
              </a:rPr>
              <a:t>Independence skills</a:t>
            </a:r>
            <a:r>
              <a:rPr lang="en-US" sz="2000">
                <a:latin typeface="Calibri"/>
                <a:ea typeface="Calibri"/>
                <a:cs typeface="Calibri"/>
              </a:rPr>
              <a:t> — toileting, dressing, eating, and looking after belongings.</a:t>
            </a:r>
          </a:p>
          <a:p>
            <a:pPr>
              <a:buFont typeface="Wingdings" charset="2"/>
              <a:buChar char="Ø"/>
            </a:pPr>
            <a:r>
              <a:rPr lang="en-US" sz="2000" b="1">
                <a:latin typeface="Calibri"/>
                <a:ea typeface="Calibri"/>
                <a:cs typeface="Calibri"/>
              </a:rPr>
              <a:t>Curiosity and willingness to learn</a:t>
            </a:r>
            <a:r>
              <a:rPr lang="en-US" sz="2000">
                <a:latin typeface="Calibri"/>
                <a:ea typeface="Calibri"/>
                <a:cs typeface="Calibri"/>
              </a:rPr>
              <a:t> — asking questions, exploring, and having the confidence to try.</a:t>
            </a:r>
          </a:p>
          <a:p>
            <a:pPr marL="0" indent="0">
              <a:buNone/>
            </a:pPr>
            <a:endParaRPr lang="en-US" sz="2000">
              <a:latin typeface="Calibri"/>
              <a:ea typeface="Calibri"/>
              <a:cs typeface="Calibri"/>
            </a:endParaRPr>
          </a:p>
          <a:p>
            <a:pPr marL="0" indent="0">
              <a:buNone/>
            </a:pPr>
            <a:r>
              <a:rPr lang="en-US" sz="2000">
                <a:latin typeface="Calibri"/>
                <a:ea typeface="Calibri"/>
                <a:cs typeface="Calibri"/>
              </a:rPr>
              <a:t>These are the foundations that help children feel secure and ready to learn.</a:t>
            </a:r>
          </a:p>
          <a:p>
            <a:pPr>
              <a:buFont typeface="Wingdings" charset="2"/>
              <a:buChar char="Ø"/>
            </a:pPr>
            <a:endParaRPr lang="en-US" sz="2000">
              <a:latin typeface="Calibri"/>
              <a:ea typeface="Calibri"/>
              <a:cs typeface="Calibri"/>
            </a:endParaRPr>
          </a:p>
        </p:txBody>
      </p:sp>
    </p:spTree>
    <p:extLst>
      <p:ext uri="{BB962C8B-B14F-4D97-AF65-F5344CB8AC3E}">
        <p14:creationId xmlns:p14="http://schemas.microsoft.com/office/powerpoint/2010/main" val="2350197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EAD44-490C-8E0F-A4A2-3031BB25ABEF}"/>
              </a:ext>
            </a:extLst>
          </p:cNvPr>
          <p:cNvSpPr>
            <a:spLocks noGrp="1"/>
          </p:cNvSpPr>
          <p:nvPr>
            <p:ph type="title"/>
          </p:nvPr>
        </p:nvSpPr>
        <p:spPr/>
        <p:txBody>
          <a:bodyPr/>
          <a:lstStyle/>
          <a:p>
            <a:r>
              <a:rPr lang="en-GB"/>
              <a:t>Preparing for Primary: </a:t>
            </a:r>
            <a:r>
              <a:rPr lang="en-GB" b="1"/>
              <a:t>Manners and Boundaries</a:t>
            </a:r>
            <a:endParaRPr lang="en-US"/>
          </a:p>
        </p:txBody>
      </p:sp>
      <p:sp>
        <p:nvSpPr>
          <p:cNvPr id="3" name="Content Placeholder 2">
            <a:extLst>
              <a:ext uri="{FF2B5EF4-FFF2-40B4-BE49-F238E27FC236}">
                <a16:creationId xmlns:a16="http://schemas.microsoft.com/office/drawing/2014/main" id="{038D9EC3-E724-E03C-2F4D-D36808DD3F42}"/>
              </a:ext>
            </a:extLst>
          </p:cNvPr>
          <p:cNvSpPr>
            <a:spLocks noGrp="1"/>
          </p:cNvSpPr>
          <p:nvPr>
            <p:ph idx="1"/>
          </p:nvPr>
        </p:nvSpPr>
        <p:spPr>
          <a:noFill/>
        </p:spPr>
        <p:txBody>
          <a:bodyPr vert="horz" lIns="91440" tIns="45720" rIns="91440" bIns="45720" rtlCol="0" anchor="t">
            <a:normAutofit/>
          </a:bodyPr>
          <a:lstStyle/>
          <a:p>
            <a:pPr marL="0" indent="0">
              <a:buNone/>
            </a:pPr>
            <a:r>
              <a:rPr lang="en-GB" sz="2400">
                <a:solidFill>
                  <a:schemeClr val="tx1"/>
                </a:solidFill>
                <a:latin typeface="Calibri"/>
                <a:ea typeface="Calibri"/>
                <a:cs typeface="Calibri"/>
              </a:rPr>
              <a:t>Our school rules are </a:t>
            </a:r>
            <a:r>
              <a:rPr lang="en-GB" sz="2400" b="1">
                <a:solidFill>
                  <a:schemeClr val="tx1"/>
                </a:solidFill>
                <a:latin typeface="Calibri"/>
                <a:ea typeface="Calibri"/>
                <a:cs typeface="Calibri"/>
              </a:rPr>
              <a:t>Ready</a:t>
            </a:r>
            <a:r>
              <a:rPr lang="en-GB" sz="2400">
                <a:solidFill>
                  <a:schemeClr val="tx1"/>
                </a:solidFill>
                <a:latin typeface="Calibri"/>
                <a:ea typeface="Calibri"/>
                <a:cs typeface="Calibri"/>
              </a:rPr>
              <a:t>, </a:t>
            </a:r>
            <a:r>
              <a:rPr lang="en-GB" sz="2400" b="1">
                <a:solidFill>
                  <a:schemeClr val="tx1"/>
                </a:solidFill>
                <a:latin typeface="Calibri"/>
                <a:ea typeface="Calibri"/>
                <a:cs typeface="Calibri"/>
              </a:rPr>
              <a:t>Safe</a:t>
            </a:r>
            <a:r>
              <a:rPr lang="en-GB" sz="2400">
                <a:solidFill>
                  <a:schemeClr val="tx1"/>
                </a:solidFill>
                <a:latin typeface="Calibri"/>
                <a:ea typeface="Calibri"/>
                <a:cs typeface="Calibri"/>
              </a:rPr>
              <a:t> and </a:t>
            </a:r>
            <a:r>
              <a:rPr lang="en-GB" sz="2400" b="1">
                <a:solidFill>
                  <a:schemeClr val="tx1"/>
                </a:solidFill>
                <a:latin typeface="Calibri"/>
                <a:ea typeface="Calibri"/>
                <a:cs typeface="Calibri"/>
              </a:rPr>
              <a:t>Respectful</a:t>
            </a:r>
            <a:r>
              <a:rPr lang="en-GB" sz="2400">
                <a:solidFill>
                  <a:schemeClr val="tx1"/>
                </a:solidFill>
                <a:latin typeface="Calibri"/>
                <a:ea typeface="Calibri"/>
                <a:cs typeface="Calibri"/>
              </a:rPr>
              <a:t>.  Our Reception children can reflect this by saying "please" and "thank you", listen when adults are talking to them and showing kindness to their peers.</a:t>
            </a:r>
          </a:p>
          <a:p>
            <a:pPr marL="0" indent="0">
              <a:buNone/>
            </a:pPr>
            <a:endParaRPr lang="en-GB" sz="2400">
              <a:solidFill>
                <a:schemeClr val="tx1"/>
              </a:solidFill>
              <a:latin typeface="Calibri"/>
              <a:ea typeface="Calibri"/>
              <a:cs typeface="Calibri"/>
            </a:endParaRPr>
          </a:p>
          <a:p>
            <a:pPr marL="0" indent="0">
              <a:buNone/>
            </a:pPr>
            <a:r>
              <a:rPr lang="en-GB" sz="2400">
                <a:solidFill>
                  <a:schemeClr val="tx1"/>
                </a:solidFill>
                <a:latin typeface="Calibri"/>
                <a:ea typeface="Calibri"/>
                <a:cs typeface="Calibri"/>
              </a:rPr>
              <a:t>We understand that starting school comes with new rules and boundaries for your children.  It may take time for them to adjust to these new expectations. The adults in class will support and guide them.</a:t>
            </a:r>
          </a:p>
        </p:txBody>
      </p:sp>
    </p:spTree>
    <p:extLst>
      <p:ext uri="{BB962C8B-B14F-4D97-AF65-F5344CB8AC3E}">
        <p14:creationId xmlns:p14="http://schemas.microsoft.com/office/powerpoint/2010/main" val="4165056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ED0A5-D444-1C61-5A57-B8CBFE9B9311}"/>
              </a:ext>
            </a:extLst>
          </p:cNvPr>
          <p:cNvSpPr>
            <a:spLocks noGrp="1"/>
          </p:cNvSpPr>
          <p:nvPr>
            <p:ph type="title"/>
          </p:nvPr>
        </p:nvSpPr>
        <p:spPr>
          <a:xfrm>
            <a:off x="363569" y="273424"/>
            <a:ext cx="8596668" cy="760506"/>
          </a:xfrm>
        </p:spPr>
        <p:txBody>
          <a:bodyPr/>
          <a:lstStyle/>
          <a:p>
            <a:r>
              <a:rPr lang="en-GB" b="1">
                <a:latin typeface="Calibri"/>
                <a:ea typeface="Calibri"/>
                <a:cs typeface="Calibri"/>
              </a:rPr>
              <a:t>Preparing for Primary: Resources</a:t>
            </a:r>
            <a:endParaRPr lang="en-US" b="1">
              <a:solidFill>
                <a:srgbClr val="000000"/>
              </a:solidFill>
              <a:latin typeface="Calibri"/>
              <a:ea typeface="Calibri"/>
              <a:cs typeface="Calibri"/>
            </a:endParaRPr>
          </a:p>
        </p:txBody>
      </p:sp>
      <p:sp>
        <p:nvSpPr>
          <p:cNvPr id="3" name="Content Placeholder 2">
            <a:extLst>
              <a:ext uri="{FF2B5EF4-FFF2-40B4-BE49-F238E27FC236}">
                <a16:creationId xmlns:a16="http://schemas.microsoft.com/office/drawing/2014/main" id="{EE5494B4-D19F-C206-5651-DF684A775B5F}"/>
              </a:ext>
            </a:extLst>
          </p:cNvPr>
          <p:cNvSpPr>
            <a:spLocks noGrp="1"/>
          </p:cNvSpPr>
          <p:nvPr>
            <p:ph idx="1"/>
          </p:nvPr>
        </p:nvSpPr>
        <p:spPr>
          <a:xfrm>
            <a:off x="554069" y="1196883"/>
            <a:ext cx="9089726" cy="4810861"/>
          </a:xfrm>
        </p:spPr>
        <p:txBody>
          <a:bodyPr vert="horz" lIns="91440" tIns="45720" rIns="91440" bIns="45720" rtlCol="0" anchor="t">
            <a:normAutofit/>
          </a:bodyPr>
          <a:lstStyle/>
          <a:p>
            <a:pPr>
              <a:buFont typeface="Wingdings" charset="2"/>
              <a:buChar char="Ø"/>
            </a:pPr>
            <a:r>
              <a:rPr lang="en-GB" sz="2400">
                <a:latin typeface="Calibri"/>
                <a:ea typeface="Calibri"/>
                <a:cs typeface="Calibri"/>
              </a:rPr>
              <a:t>School Website – there is lots of useful information and advice on our school website.</a:t>
            </a:r>
            <a:endParaRPr lang="en-US" sz="2400">
              <a:solidFill>
                <a:srgbClr val="000000"/>
              </a:solidFill>
              <a:latin typeface="Calibri"/>
              <a:ea typeface="Calibri"/>
              <a:cs typeface="Calibri"/>
            </a:endParaRPr>
          </a:p>
          <a:p>
            <a:pPr>
              <a:buFont typeface="Wingdings" charset="2"/>
              <a:buChar char="Ø"/>
            </a:pPr>
            <a:r>
              <a:rPr lang="en-GB" sz="2400">
                <a:latin typeface="Calibri"/>
                <a:ea typeface="Calibri"/>
                <a:cs typeface="Calibri"/>
              </a:rPr>
              <a:t>BBC Bitesize- </a:t>
            </a:r>
            <a:r>
              <a:rPr lang="en-GB" sz="2400">
                <a:latin typeface="Calibri"/>
                <a:ea typeface="Calibri"/>
                <a:cs typeface="Calibri"/>
                <a:hlinkClick r:id="rId2"/>
              </a:rPr>
              <a:t>www.cbeebies/grownups/how-to-prepare-your-child-for-primary-school</a:t>
            </a:r>
            <a:endParaRPr lang="en-US" sz="2400">
              <a:solidFill>
                <a:srgbClr val="000000"/>
              </a:solidFill>
              <a:latin typeface="Calibri"/>
              <a:ea typeface="Calibri"/>
              <a:cs typeface="Calibri"/>
            </a:endParaRPr>
          </a:p>
          <a:p>
            <a:pPr>
              <a:buFont typeface="Wingdings" charset="2"/>
              <a:buChar char="Ø"/>
            </a:pPr>
            <a:r>
              <a:rPr lang="en-GB" sz="2400">
                <a:latin typeface="Calibri"/>
                <a:ea typeface="Calibri"/>
                <a:cs typeface="Calibri"/>
                <a:hlinkClick r:id="rId3"/>
              </a:rPr>
              <a:t>www.bbc.co.uk/cbeebies/curations/starting-school-curation</a:t>
            </a:r>
            <a:endParaRPr lang="en-US" sz="2400">
              <a:solidFill>
                <a:srgbClr val="000000"/>
              </a:solidFill>
              <a:latin typeface="Calibri"/>
              <a:ea typeface="Calibri"/>
              <a:cs typeface="Calibri"/>
            </a:endParaRPr>
          </a:p>
          <a:p>
            <a:pPr>
              <a:buFont typeface="Wingdings" charset="2"/>
              <a:buChar char="Ø"/>
            </a:pPr>
            <a:r>
              <a:rPr lang="en-GB" sz="2400">
                <a:latin typeface="Calibri"/>
                <a:ea typeface="Calibri"/>
                <a:cs typeface="Calibri"/>
              </a:rPr>
              <a:t>These websites have lots of information, advice, and games about starting school. The My First Day At School game is interactive.</a:t>
            </a:r>
            <a:endParaRPr lang="en-US" sz="2400">
              <a:solidFill>
                <a:srgbClr val="000000"/>
              </a:solidFill>
              <a:latin typeface="Calibri"/>
              <a:ea typeface="Calibri"/>
              <a:cs typeface="Calibri"/>
            </a:endParaRPr>
          </a:p>
          <a:p>
            <a:pPr>
              <a:buFont typeface="Wingdings" charset="2"/>
              <a:buChar char="Ø"/>
            </a:pPr>
            <a:endParaRPr lang="en-GB" sz="2400">
              <a:solidFill>
                <a:srgbClr val="000000"/>
              </a:solidFill>
              <a:latin typeface="Calibri"/>
              <a:ea typeface="Calibri"/>
              <a:cs typeface="Calibri"/>
            </a:endParaRPr>
          </a:p>
          <a:p>
            <a:pPr>
              <a:buFont typeface="Wingdings" charset="2"/>
              <a:buChar char="Ø"/>
            </a:pPr>
            <a:endParaRPr lang="en-US"/>
          </a:p>
        </p:txBody>
      </p:sp>
    </p:spTree>
    <p:extLst>
      <p:ext uri="{BB962C8B-B14F-4D97-AF65-F5344CB8AC3E}">
        <p14:creationId xmlns:p14="http://schemas.microsoft.com/office/powerpoint/2010/main" val="35369365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2C012-62DD-BAF6-D8CC-250DFF3FA34C}"/>
              </a:ext>
            </a:extLst>
          </p:cNvPr>
          <p:cNvSpPr>
            <a:spLocks noGrp="1"/>
          </p:cNvSpPr>
          <p:nvPr>
            <p:ph type="title"/>
          </p:nvPr>
        </p:nvSpPr>
        <p:spPr>
          <a:xfrm>
            <a:off x="442010" y="396688"/>
            <a:ext cx="8596668" cy="805330"/>
          </a:xfrm>
        </p:spPr>
        <p:txBody>
          <a:bodyPr/>
          <a:lstStyle/>
          <a:p>
            <a:r>
              <a:rPr lang="en-GB" b="1">
                <a:latin typeface="Calibri"/>
                <a:ea typeface="Calibri"/>
                <a:cs typeface="Calibri"/>
              </a:rPr>
              <a:t>Preparing for Primary: Resources</a:t>
            </a:r>
            <a:endParaRPr lang="en-US" b="1">
              <a:solidFill>
                <a:srgbClr val="000000"/>
              </a:solidFill>
              <a:latin typeface="Calibri"/>
              <a:ea typeface="Calibri"/>
              <a:cs typeface="Calibri"/>
            </a:endParaRPr>
          </a:p>
          <a:p>
            <a:endParaRPr lang="en-US"/>
          </a:p>
        </p:txBody>
      </p:sp>
      <p:sp>
        <p:nvSpPr>
          <p:cNvPr id="3" name="Content Placeholder 2">
            <a:extLst>
              <a:ext uri="{FF2B5EF4-FFF2-40B4-BE49-F238E27FC236}">
                <a16:creationId xmlns:a16="http://schemas.microsoft.com/office/drawing/2014/main" id="{695B8E4A-AC30-AA09-E04E-766A8C848D7C}"/>
              </a:ext>
            </a:extLst>
          </p:cNvPr>
          <p:cNvSpPr>
            <a:spLocks noGrp="1"/>
          </p:cNvSpPr>
          <p:nvPr>
            <p:ph idx="1"/>
          </p:nvPr>
        </p:nvSpPr>
        <p:spPr>
          <a:xfrm>
            <a:off x="666128" y="1208089"/>
            <a:ext cx="8596668" cy="4620361"/>
          </a:xfrm>
        </p:spPr>
        <p:txBody>
          <a:bodyPr vert="horz" lIns="91440" tIns="45720" rIns="91440" bIns="45720" rtlCol="0" anchor="t">
            <a:normAutofit fontScale="92500" lnSpcReduction="10000"/>
          </a:bodyPr>
          <a:lstStyle/>
          <a:p>
            <a:pPr>
              <a:buFont typeface="Wingdings" charset="2"/>
              <a:buChar char="Ø"/>
            </a:pPr>
            <a:r>
              <a:rPr lang="en-GB" sz="2400" b="1">
                <a:latin typeface="Calibri"/>
                <a:ea typeface="Calibri"/>
                <a:cs typeface="Calibri"/>
              </a:rPr>
              <a:t>Books:</a:t>
            </a:r>
            <a:endParaRPr lang="en-US" sz="2400">
              <a:solidFill>
                <a:srgbClr val="000000"/>
              </a:solidFill>
              <a:latin typeface="Calibri"/>
              <a:ea typeface="Calibri"/>
              <a:cs typeface="Calibri"/>
            </a:endParaRPr>
          </a:p>
          <a:p>
            <a:pPr>
              <a:buFont typeface="Wingdings" charset="2"/>
              <a:buChar char="Ø"/>
            </a:pPr>
            <a:r>
              <a:rPr lang="en-GB" sz="2400">
                <a:latin typeface="Calibri"/>
                <a:ea typeface="Calibri"/>
                <a:cs typeface="Calibri"/>
              </a:rPr>
              <a:t>“The Colour Monster Goes to School” by Anna Llenas </a:t>
            </a:r>
            <a:endParaRPr lang="en-US" sz="2400">
              <a:solidFill>
                <a:srgbClr val="000000"/>
              </a:solidFill>
              <a:latin typeface="Calibri"/>
              <a:ea typeface="Calibri"/>
              <a:cs typeface="Calibri"/>
            </a:endParaRPr>
          </a:p>
          <a:p>
            <a:pPr>
              <a:buFont typeface="Wingdings" charset="2"/>
              <a:buChar char="Ø"/>
            </a:pPr>
            <a:endParaRPr lang="en-GB" sz="2400">
              <a:solidFill>
                <a:srgbClr val="000000"/>
              </a:solidFill>
              <a:latin typeface="Calibri"/>
              <a:ea typeface="Calibri"/>
              <a:cs typeface="Calibri"/>
            </a:endParaRPr>
          </a:p>
          <a:p>
            <a:pPr>
              <a:buFont typeface="Wingdings" charset="2"/>
              <a:buChar char="Ø"/>
            </a:pPr>
            <a:endParaRPr lang="en-GB" sz="2400">
              <a:solidFill>
                <a:srgbClr val="000000"/>
              </a:solidFill>
              <a:latin typeface="Calibri"/>
              <a:ea typeface="Calibri"/>
              <a:cs typeface="Calibri"/>
            </a:endParaRPr>
          </a:p>
          <a:p>
            <a:pPr>
              <a:buFont typeface="Wingdings" charset="2"/>
              <a:buChar char="Ø"/>
            </a:pPr>
            <a:r>
              <a:rPr lang="en-GB" sz="2400">
                <a:latin typeface="Calibri"/>
                <a:ea typeface="Calibri"/>
                <a:cs typeface="Calibri"/>
              </a:rPr>
              <a:t>“Why Do I Have to go to School?” by K Daynes &amp; M Alvarez Miguens.</a:t>
            </a:r>
            <a:endParaRPr lang="en-US" sz="2400">
              <a:solidFill>
                <a:srgbClr val="000000"/>
              </a:solidFill>
              <a:latin typeface="Calibri"/>
              <a:ea typeface="Calibri"/>
              <a:cs typeface="Calibri"/>
            </a:endParaRPr>
          </a:p>
          <a:p>
            <a:pPr>
              <a:buFont typeface="Wingdings" charset="2"/>
              <a:buChar char="Ø"/>
            </a:pPr>
            <a:r>
              <a:rPr lang="en-GB" sz="2400">
                <a:latin typeface="Calibri"/>
                <a:ea typeface="Calibri"/>
                <a:cs typeface="Calibri"/>
              </a:rPr>
              <a:t>“Starting School Sticker Book” by Usborne</a:t>
            </a:r>
            <a:endParaRPr lang="en-US" sz="2400">
              <a:solidFill>
                <a:srgbClr val="000000"/>
              </a:solidFill>
              <a:latin typeface="Calibri"/>
              <a:ea typeface="Calibri"/>
              <a:cs typeface="Calibri"/>
            </a:endParaRPr>
          </a:p>
          <a:p>
            <a:pPr>
              <a:buFont typeface="Wingdings" charset="2"/>
              <a:buChar char="Ø"/>
            </a:pPr>
            <a:endParaRPr lang="en-GB" sz="2400">
              <a:solidFill>
                <a:srgbClr val="000000"/>
              </a:solidFill>
              <a:latin typeface="Calibri"/>
              <a:ea typeface="Calibri"/>
              <a:cs typeface="Calibri"/>
            </a:endParaRPr>
          </a:p>
          <a:p>
            <a:pPr marL="0" indent="0">
              <a:buNone/>
            </a:pPr>
            <a:endParaRPr lang="en-GB" sz="2400">
              <a:solidFill>
                <a:srgbClr val="000000"/>
              </a:solidFill>
              <a:latin typeface="Calibri"/>
              <a:ea typeface="Calibri"/>
              <a:cs typeface="Calibri"/>
            </a:endParaRPr>
          </a:p>
          <a:p>
            <a:pPr marL="0" indent="0">
              <a:buNone/>
            </a:pPr>
            <a:endParaRPr lang="en-GB" sz="2400">
              <a:solidFill>
                <a:srgbClr val="000000"/>
              </a:solidFill>
              <a:latin typeface="Calibri"/>
              <a:ea typeface="Calibri"/>
              <a:cs typeface="Calibri"/>
            </a:endParaRPr>
          </a:p>
          <a:p>
            <a:pPr>
              <a:buFont typeface="Wingdings" charset="2"/>
              <a:buChar char="Ø"/>
            </a:pPr>
            <a:r>
              <a:rPr lang="en-GB" sz="2400">
                <a:latin typeface="Calibri"/>
                <a:ea typeface="Calibri"/>
                <a:cs typeface="Calibri"/>
              </a:rPr>
              <a:t>Tapestry App – Reception Teachers use this App to share information with parents and post photographs.</a:t>
            </a:r>
            <a:endParaRPr lang="en-US" sz="2400">
              <a:solidFill>
                <a:srgbClr val="000000"/>
              </a:solidFill>
              <a:latin typeface="Calibri"/>
              <a:ea typeface="Calibri"/>
              <a:cs typeface="Calibri"/>
            </a:endParaRPr>
          </a:p>
          <a:p>
            <a:pPr>
              <a:buFont typeface="Wingdings" charset="2"/>
              <a:buChar char="Ø"/>
            </a:pPr>
            <a:endParaRPr lang="en-US"/>
          </a:p>
        </p:txBody>
      </p:sp>
      <p:pic>
        <p:nvPicPr>
          <p:cNvPr id="4" name="Picture 3" descr="A book cover with a cartoon character and a child&#10;&#10;AI-generated content may be incorrect.">
            <a:extLst>
              <a:ext uri="{FF2B5EF4-FFF2-40B4-BE49-F238E27FC236}">
                <a16:creationId xmlns:a16="http://schemas.microsoft.com/office/drawing/2014/main" id="{9DB39453-B966-0044-5195-1427FF31D9B0}"/>
              </a:ext>
            </a:extLst>
          </p:cNvPr>
          <p:cNvPicPr>
            <a:picLocks noChangeAspect="1"/>
          </p:cNvPicPr>
          <p:nvPr/>
        </p:nvPicPr>
        <p:blipFill>
          <a:blip r:embed="rId2"/>
          <a:srcRect b="926"/>
          <a:stretch>
            <a:fillRect/>
          </a:stretch>
        </p:blipFill>
        <p:spPr>
          <a:xfrm>
            <a:off x="7699916" y="1206620"/>
            <a:ext cx="1320614" cy="1435579"/>
          </a:xfrm>
          <a:prstGeom prst="rect">
            <a:avLst/>
          </a:prstGeom>
        </p:spPr>
      </p:pic>
      <p:pic>
        <p:nvPicPr>
          <p:cNvPr id="5" name="Picture 4" descr="A book cover of a book&#10;&#10;AI-generated content may be incorrect.">
            <a:extLst>
              <a:ext uri="{FF2B5EF4-FFF2-40B4-BE49-F238E27FC236}">
                <a16:creationId xmlns:a16="http://schemas.microsoft.com/office/drawing/2014/main" id="{0BFD2EDE-B84F-01CB-2D2D-E75C5468D478}"/>
              </a:ext>
            </a:extLst>
          </p:cNvPr>
          <p:cNvPicPr>
            <a:picLocks noChangeAspect="1"/>
          </p:cNvPicPr>
          <p:nvPr/>
        </p:nvPicPr>
        <p:blipFill>
          <a:blip r:embed="rId3"/>
          <a:srcRect r="1389"/>
          <a:stretch>
            <a:fillRect/>
          </a:stretch>
        </p:blipFill>
        <p:spPr>
          <a:xfrm>
            <a:off x="7335255" y="3151607"/>
            <a:ext cx="1010787" cy="1234328"/>
          </a:xfrm>
          <a:prstGeom prst="rect">
            <a:avLst/>
          </a:prstGeom>
        </p:spPr>
      </p:pic>
    </p:spTree>
    <p:extLst>
      <p:ext uri="{BB962C8B-B14F-4D97-AF65-F5344CB8AC3E}">
        <p14:creationId xmlns:p14="http://schemas.microsoft.com/office/powerpoint/2010/main" val="836234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D2139-6877-FCE1-6746-AA777F065E75}"/>
              </a:ext>
            </a:extLst>
          </p:cNvPr>
          <p:cNvSpPr>
            <a:spLocks noGrp="1"/>
          </p:cNvSpPr>
          <p:nvPr>
            <p:ph type="title"/>
          </p:nvPr>
        </p:nvSpPr>
        <p:spPr>
          <a:xfrm>
            <a:off x="0" y="210457"/>
            <a:ext cx="9455428" cy="788610"/>
          </a:xfrm>
        </p:spPr>
        <p:txBody>
          <a:bodyPr/>
          <a:lstStyle/>
          <a:p>
            <a:pPr algn="ctr"/>
            <a:r>
              <a:rPr lang="en-US">
                <a:latin typeface="Calibri"/>
                <a:ea typeface="Calibri"/>
                <a:cs typeface="Calibri"/>
              </a:rPr>
              <a:t>Emotional Readiness: The Heart of School Success</a:t>
            </a:r>
          </a:p>
        </p:txBody>
      </p:sp>
      <p:sp>
        <p:nvSpPr>
          <p:cNvPr id="3" name="Content Placeholder 2">
            <a:extLst>
              <a:ext uri="{FF2B5EF4-FFF2-40B4-BE49-F238E27FC236}">
                <a16:creationId xmlns:a16="http://schemas.microsoft.com/office/drawing/2014/main" id="{BC5A5DC8-DB0D-11EE-CA35-54691898C209}"/>
              </a:ext>
            </a:extLst>
          </p:cNvPr>
          <p:cNvSpPr>
            <a:spLocks noGrp="1"/>
          </p:cNvSpPr>
          <p:nvPr>
            <p:ph idx="1"/>
          </p:nvPr>
        </p:nvSpPr>
        <p:spPr>
          <a:xfrm>
            <a:off x="423334" y="1011541"/>
            <a:ext cx="9455429" cy="5211249"/>
          </a:xfrm>
        </p:spPr>
        <p:txBody>
          <a:bodyPr vert="horz" lIns="91440" tIns="45720" rIns="91440" bIns="45720" rtlCol="0" anchor="t">
            <a:noAutofit/>
          </a:bodyPr>
          <a:lstStyle/>
          <a:p>
            <a:pPr marL="0" indent="0">
              <a:buNone/>
            </a:pPr>
            <a:r>
              <a:rPr lang="en-US" sz="2400">
                <a:latin typeface="Calibri"/>
                <a:ea typeface="Calibri"/>
                <a:cs typeface="Calibri"/>
              </a:rPr>
              <a:t>Children don’t need to be fearless — they just need to know that </a:t>
            </a:r>
            <a:r>
              <a:rPr lang="en-US" sz="2400" b="1">
                <a:latin typeface="Calibri"/>
                <a:ea typeface="Calibri"/>
                <a:cs typeface="Calibri"/>
              </a:rPr>
              <a:t>it’s okay to feel nervous</a:t>
            </a:r>
            <a:r>
              <a:rPr lang="en-US" sz="2400">
                <a:latin typeface="Calibri"/>
                <a:ea typeface="Calibri"/>
                <a:cs typeface="Calibri"/>
              </a:rPr>
              <a:t>, and that adults will support them.</a:t>
            </a:r>
            <a:endParaRPr lang="en-US"/>
          </a:p>
          <a:p>
            <a:pPr marL="0" indent="0">
              <a:buNone/>
            </a:pPr>
            <a:r>
              <a:rPr lang="en-US" sz="2400">
                <a:latin typeface="Calibri"/>
                <a:ea typeface="Calibri"/>
                <a:cs typeface="Calibri"/>
              </a:rPr>
              <a:t>Key emotional skills include:</a:t>
            </a:r>
          </a:p>
          <a:p>
            <a:pPr>
              <a:buFont typeface="Wingdings" charset="2"/>
              <a:buChar char="Ø"/>
            </a:pPr>
            <a:r>
              <a:rPr lang="en-US" sz="2400" b="1">
                <a:latin typeface="Calibri"/>
                <a:ea typeface="Calibri"/>
                <a:cs typeface="Calibri"/>
              </a:rPr>
              <a:t>Managing feelings</a:t>
            </a:r>
            <a:r>
              <a:rPr lang="en-US" sz="2400">
                <a:latin typeface="Calibri"/>
                <a:ea typeface="Calibri"/>
                <a:cs typeface="Calibri"/>
              </a:rPr>
              <a:t> — </a:t>
            </a:r>
            <a:r>
              <a:rPr lang="en-US" sz="2400" err="1">
                <a:latin typeface="Calibri"/>
                <a:ea typeface="Calibri"/>
                <a:cs typeface="Calibri"/>
              </a:rPr>
              <a:t>recognising</a:t>
            </a:r>
            <a:r>
              <a:rPr lang="en-US" sz="2400">
                <a:latin typeface="Calibri"/>
                <a:ea typeface="Calibri"/>
                <a:cs typeface="Calibri"/>
              </a:rPr>
              <a:t> when they feel sad, worried, or frustrated.</a:t>
            </a:r>
          </a:p>
          <a:p>
            <a:pPr>
              <a:buFont typeface="Wingdings" charset="2"/>
              <a:buChar char="Ø"/>
            </a:pPr>
            <a:r>
              <a:rPr lang="en-US" sz="2400" b="1">
                <a:latin typeface="Calibri"/>
                <a:ea typeface="Calibri"/>
                <a:cs typeface="Calibri"/>
              </a:rPr>
              <a:t>Separating from caregivers</a:t>
            </a:r>
            <a:r>
              <a:rPr lang="en-US" sz="2400">
                <a:latin typeface="Calibri"/>
                <a:ea typeface="Calibri"/>
                <a:cs typeface="Calibri"/>
              </a:rPr>
              <a:t> — short, predictable goodbyes help build trust.</a:t>
            </a:r>
          </a:p>
          <a:p>
            <a:pPr>
              <a:buFont typeface="Wingdings" charset="2"/>
              <a:buChar char="Ø"/>
            </a:pPr>
            <a:r>
              <a:rPr lang="en-US" sz="2400" b="1">
                <a:latin typeface="Calibri"/>
                <a:ea typeface="Calibri"/>
                <a:cs typeface="Calibri"/>
              </a:rPr>
              <a:t>Building resilience</a:t>
            </a:r>
            <a:r>
              <a:rPr lang="en-US" sz="2400">
                <a:latin typeface="Calibri"/>
                <a:ea typeface="Calibri"/>
                <a:cs typeface="Calibri"/>
              </a:rPr>
              <a:t> — trying again after something goes wrong.</a:t>
            </a:r>
          </a:p>
          <a:p>
            <a:pPr>
              <a:buFont typeface="Wingdings" charset="2"/>
              <a:buChar char="Ø"/>
            </a:pPr>
            <a:r>
              <a:rPr lang="en-US" sz="2400">
                <a:latin typeface="Calibri"/>
                <a:ea typeface="Calibri"/>
                <a:cs typeface="Calibri"/>
              </a:rPr>
              <a:t>When children feel emotionally safe, they learn better, play better, and connect better.</a:t>
            </a:r>
          </a:p>
          <a:p>
            <a:pPr>
              <a:buFont typeface="Wingdings" charset="2"/>
              <a:buChar char="Ø"/>
            </a:pPr>
            <a:endParaRPr lang="en-US" sz="2400">
              <a:latin typeface="Calibri"/>
              <a:ea typeface="Calibri"/>
              <a:cs typeface="Calibri"/>
            </a:endParaRPr>
          </a:p>
        </p:txBody>
      </p:sp>
    </p:spTree>
    <p:extLst>
      <p:ext uri="{BB962C8B-B14F-4D97-AF65-F5344CB8AC3E}">
        <p14:creationId xmlns:p14="http://schemas.microsoft.com/office/powerpoint/2010/main" val="805040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88E9A-1A6D-F701-53B9-D76D55286EA3}"/>
              </a:ext>
            </a:extLst>
          </p:cNvPr>
          <p:cNvSpPr>
            <a:spLocks noGrp="1"/>
          </p:cNvSpPr>
          <p:nvPr>
            <p:ph type="title"/>
          </p:nvPr>
        </p:nvSpPr>
        <p:spPr>
          <a:xfrm>
            <a:off x="314477" y="246743"/>
            <a:ext cx="9261906" cy="1320800"/>
          </a:xfrm>
        </p:spPr>
        <p:txBody>
          <a:bodyPr/>
          <a:lstStyle/>
          <a:p>
            <a:r>
              <a:rPr lang="en-US">
                <a:ea typeface="+mj-lt"/>
                <a:cs typeface="+mj-lt"/>
              </a:rPr>
              <a:t>Social Readiness: Learning to Be Part of a Community</a:t>
            </a:r>
            <a:endParaRPr lang="en-US"/>
          </a:p>
        </p:txBody>
      </p:sp>
      <p:sp>
        <p:nvSpPr>
          <p:cNvPr id="3" name="Content Placeholder 2">
            <a:extLst>
              <a:ext uri="{FF2B5EF4-FFF2-40B4-BE49-F238E27FC236}">
                <a16:creationId xmlns:a16="http://schemas.microsoft.com/office/drawing/2014/main" id="{B71887F2-728F-8E08-9F9A-3DA58D8019C0}"/>
              </a:ext>
            </a:extLst>
          </p:cNvPr>
          <p:cNvSpPr>
            <a:spLocks noGrp="1"/>
          </p:cNvSpPr>
          <p:nvPr>
            <p:ph idx="1"/>
          </p:nvPr>
        </p:nvSpPr>
        <p:spPr>
          <a:xfrm>
            <a:off x="532192" y="1713066"/>
            <a:ext cx="9443333" cy="4521819"/>
          </a:xfrm>
        </p:spPr>
        <p:txBody>
          <a:bodyPr vert="horz" lIns="91440" tIns="45720" rIns="91440" bIns="45720" rtlCol="0" anchor="t">
            <a:normAutofit/>
          </a:bodyPr>
          <a:lstStyle/>
          <a:p>
            <a:pPr marL="0" indent="0">
              <a:buNone/>
            </a:pPr>
            <a:r>
              <a:rPr lang="en-US" sz="2400">
                <a:latin typeface="Calibri"/>
                <a:ea typeface="Calibri"/>
                <a:cs typeface="Calibri"/>
              </a:rPr>
              <a:t>School is a social world. Children don’t need perfect manners — they just need the beginnings of social awareness.</a:t>
            </a:r>
          </a:p>
          <a:p>
            <a:pPr marL="0" indent="0">
              <a:buNone/>
            </a:pPr>
            <a:r>
              <a:rPr lang="en-US" sz="2400">
                <a:latin typeface="Calibri"/>
                <a:ea typeface="Calibri"/>
                <a:cs typeface="Calibri"/>
              </a:rPr>
              <a:t>This includes:</a:t>
            </a:r>
          </a:p>
          <a:p>
            <a:pPr>
              <a:buFont typeface="Wingdings" charset="2"/>
              <a:buChar char="Ø"/>
            </a:pPr>
            <a:r>
              <a:rPr lang="en-US" sz="2400" b="1">
                <a:latin typeface="Calibri"/>
                <a:ea typeface="Calibri"/>
                <a:cs typeface="Calibri"/>
              </a:rPr>
              <a:t>Turn‑taking</a:t>
            </a:r>
            <a:endParaRPr lang="en-US" sz="2400">
              <a:latin typeface="Calibri"/>
              <a:ea typeface="Calibri"/>
              <a:cs typeface="Calibri"/>
            </a:endParaRPr>
          </a:p>
          <a:p>
            <a:pPr>
              <a:buFont typeface="Wingdings" charset="2"/>
              <a:buChar char="Ø"/>
            </a:pPr>
            <a:r>
              <a:rPr lang="en-US" sz="2400" b="1">
                <a:latin typeface="Calibri"/>
                <a:ea typeface="Calibri"/>
                <a:cs typeface="Calibri"/>
              </a:rPr>
              <a:t>Sharing</a:t>
            </a:r>
            <a:endParaRPr lang="en-US" sz="2400">
              <a:latin typeface="Calibri"/>
              <a:ea typeface="Calibri"/>
              <a:cs typeface="Calibri"/>
            </a:endParaRPr>
          </a:p>
          <a:p>
            <a:pPr>
              <a:buFont typeface="Wingdings" charset="2"/>
              <a:buChar char="Ø"/>
            </a:pPr>
            <a:r>
              <a:rPr lang="en-US" sz="2400" b="1">
                <a:latin typeface="Calibri"/>
                <a:ea typeface="Calibri"/>
                <a:cs typeface="Calibri"/>
              </a:rPr>
              <a:t>Listening to others</a:t>
            </a:r>
            <a:endParaRPr lang="en-US" sz="2400">
              <a:latin typeface="Calibri"/>
              <a:ea typeface="Calibri"/>
              <a:cs typeface="Calibri"/>
            </a:endParaRPr>
          </a:p>
          <a:p>
            <a:pPr>
              <a:buFont typeface="Wingdings" charset="2"/>
              <a:buChar char="Ø"/>
            </a:pPr>
            <a:r>
              <a:rPr lang="en-US" sz="2400" b="1">
                <a:latin typeface="Calibri"/>
                <a:ea typeface="Calibri"/>
                <a:cs typeface="Calibri"/>
              </a:rPr>
              <a:t>Playing cooperatively</a:t>
            </a:r>
            <a:endParaRPr lang="en-US" sz="2400">
              <a:latin typeface="Calibri"/>
              <a:ea typeface="Calibri"/>
              <a:cs typeface="Calibri"/>
            </a:endParaRPr>
          </a:p>
          <a:p>
            <a:pPr marL="0" indent="0">
              <a:buNone/>
            </a:pPr>
            <a:endParaRPr lang="en-US" sz="2400">
              <a:latin typeface="Calibri"/>
              <a:ea typeface="Calibri"/>
              <a:cs typeface="Calibri"/>
            </a:endParaRPr>
          </a:p>
          <a:p>
            <a:pPr marL="0" indent="0">
              <a:buNone/>
            </a:pPr>
            <a:r>
              <a:rPr lang="en-US" sz="2400">
                <a:latin typeface="Calibri"/>
                <a:ea typeface="Calibri"/>
                <a:cs typeface="Calibri"/>
              </a:rPr>
              <a:t>These skills grow through play, conversation, and modelling from adults.</a:t>
            </a:r>
          </a:p>
          <a:p>
            <a:pPr>
              <a:buFont typeface="Wingdings" charset="2"/>
              <a:buChar char="Ø"/>
            </a:pPr>
            <a:endParaRPr lang="en-US" sz="2400">
              <a:latin typeface="Calibri"/>
              <a:ea typeface="Calibri"/>
              <a:cs typeface="Calibri"/>
            </a:endParaRPr>
          </a:p>
        </p:txBody>
      </p:sp>
    </p:spTree>
    <p:extLst>
      <p:ext uri="{BB962C8B-B14F-4D97-AF65-F5344CB8AC3E}">
        <p14:creationId xmlns:p14="http://schemas.microsoft.com/office/powerpoint/2010/main" val="785690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C4B63-F9C2-3ABA-1EBC-6607D717106B}"/>
              </a:ext>
            </a:extLst>
          </p:cNvPr>
          <p:cNvSpPr>
            <a:spLocks noGrp="1"/>
          </p:cNvSpPr>
          <p:nvPr>
            <p:ph type="title"/>
          </p:nvPr>
        </p:nvSpPr>
        <p:spPr>
          <a:xfrm>
            <a:off x="362858" y="379790"/>
            <a:ext cx="8596668" cy="800705"/>
          </a:xfrm>
        </p:spPr>
        <p:txBody>
          <a:bodyPr/>
          <a:lstStyle/>
          <a:p>
            <a:r>
              <a:rPr lang="en-US">
                <a:latin typeface="Calibri"/>
                <a:ea typeface="Calibri"/>
                <a:cs typeface="Calibri"/>
              </a:rPr>
              <a:t>Communication: The Bridge to Learning</a:t>
            </a:r>
          </a:p>
        </p:txBody>
      </p:sp>
      <p:sp>
        <p:nvSpPr>
          <p:cNvPr id="3" name="Content Placeholder 2">
            <a:extLst>
              <a:ext uri="{FF2B5EF4-FFF2-40B4-BE49-F238E27FC236}">
                <a16:creationId xmlns:a16="http://schemas.microsoft.com/office/drawing/2014/main" id="{CFF54B02-E391-3161-5416-BFBC29F4F6D0}"/>
              </a:ext>
            </a:extLst>
          </p:cNvPr>
          <p:cNvSpPr>
            <a:spLocks noGrp="1"/>
          </p:cNvSpPr>
          <p:nvPr>
            <p:ph idx="1"/>
          </p:nvPr>
        </p:nvSpPr>
        <p:spPr>
          <a:xfrm>
            <a:off x="362858" y="1181765"/>
            <a:ext cx="9479620" cy="4396242"/>
          </a:xfrm>
        </p:spPr>
        <p:txBody>
          <a:bodyPr vert="horz" lIns="91440" tIns="45720" rIns="91440" bIns="45720" rtlCol="0" anchor="t">
            <a:normAutofit/>
          </a:bodyPr>
          <a:lstStyle/>
          <a:p>
            <a:pPr marL="0" indent="0">
              <a:buNone/>
            </a:pPr>
            <a:r>
              <a:rPr lang="en-US" sz="2400">
                <a:latin typeface="Calibri"/>
                <a:ea typeface="Calibri"/>
                <a:cs typeface="Calibri"/>
              </a:rPr>
              <a:t>Children don’t need advanced vocabulary — they just need to be able to </a:t>
            </a:r>
            <a:r>
              <a:rPr lang="en-US" sz="2400" b="1">
                <a:latin typeface="Calibri"/>
                <a:ea typeface="Calibri"/>
                <a:cs typeface="Calibri"/>
              </a:rPr>
              <a:t>express their needs</a:t>
            </a:r>
            <a:r>
              <a:rPr lang="en-US" sz="2400">
                <a:latin typeface="Calibri"/>
                <a:ea typeface="Calibri"/>
                <a:cs typeface="Calibri"/>
              </a:rPr>
              <a:t> and </a:t>
            </a:r>
            <a:r>
              <a:rPr lang="en-US" sz="2400" b="1">
                <a:latin typeface="Calibri"/>
                <a:ea typeface="Calibri"/>
                <a:cs typeface="Calibri"/>
              </a:rPr>
              <a:t>understand simple instructions</a:t>
            </a:r>
            <a:r>
              <a:rPr lang="en-US" sz="2400">
                <a:latin typeface="Calibri"/>
                <a:ea typeface="Calibri"/>
                <a:cs typeface="Calibri"/>
              </a:rPr>
              <a:t>.</a:t>
            </a:r>
          </a:p>
          <a:p>
            <a:pPr marL="0" indent="0">
              <a:buNone/>
            </a:pPr>
            <a:r>
              <a:rPr lang="en-US" sz="2400">
                <a:latin typeface="Calibri"/>
                <a:ea typeface="Calibri"/>
                <a:cs typeface="Calibri"/>
              </a:rPr>
              <a:t>It would be helpful if you can support your child:</a:t>
            </a:r>
          </a:p>
          <a:p>
            <a:pPr>
              <a:buFont typeface="Wingdings" charset="2"/>
              <a:buChar char="Ø"/>
            </a:pPr>
            <a:r>
              <a:rPr lang="en-US" sz="2400" b="1">
                <a:latin typeface="Calibri"/>
                <a:ea typeface="Calibri"/>
                <a:cs typeface="Calibri"/>
              </a:rPr>
              <a:t>Using simple sentences</a:t>
            </a:r>
            <a:endParaRPr lang="en-US" sz="2400">
              <a:latin typeface="Calibri"/>
              <a:ea typeface="Calibri"/>
              <a:cs typeface="Calibri"/>
            </a:endParaRPr>
          </a:p>
          <a:p>
            <a:pPr>
              <a:buFont typeface="Wingdings" charset="2"/>
              <a:buChar char="Ø"/>
            </a:pPr>
            <a:r>
              <a:rPr lang="en-US" sz="2400" b="1">
                <a:latin typeface="Calibri"/>
                <a:ea typeface="Calibri"/>
                <a:cs typeface="Calibri"/>
              </a:rPr>
              <a:t>Listening and responding</a:t>
            </a:r>
            <a:endParaRPr lang="en-US" sz="2400">
              <a:latin typeface="Calibri"/>
              <a:ea typeface="Calibri"/>
              <a:cs typeface="Calibri"/>
            </a:endParaRPr>
          </a:p>
          <a:p>
            <a:pPr>
              <a:buFont typeface="Wingdings" charset="2"/>
              <a:buChar char="Ø"/>
            </a:pPr>
            <a:r>
              <a:rPr lang="en-US" sz="2400" b="1">
                <a:latin typeface="Calibri"/>
                <a:ea typeface="Calibri"/>
                <a:cs typeface="Calibri"/>
              </a:rPr>
              <a:t>Asking for help</a:t>
            </a:r>
            <a:endParaRPr lang="en-US" sz="2400">
              <a:latin typeface="Calibri"/>
              <a:ea typeface="Calibri"/>
              <a:cs typeface="Calibri"/>
            </a:endParaRPr>
          </a:p>
          <a:p>
            <a:pPr marL="0" indent="0">
              <a:buNone/>
            </a:pPr>
            <a:endParaRPr lang="en-US" sz="2400">
              <a:latin typeface="Calibri"/>
              <a:ea typeface="Calibri"/>
              <a:cs typeface="Calibri"/>
            </a:endParaRPr>
          </a:p>
          <a:p>
            <a:pPr marL="0" indent="0">
              <a:buNone/>
            </a:pPr>
            <a:r>
              <a:rPr lang="en-US" sz="2400">
                <a:latin typeface="Calibri"/>
                <a:ea typeface="Calibri"/>
                <a:cs typeface="Calibri"/>
              </a:rPr>
              <a:t>Talking with your child — during meals, walks, or play — is one of the most powerful ways to build these skills.</a:t>
            </a:r>
          </a:p>
          <a:p>
            <a:pPr>
              <a:buFont typeface="Wingdings" charset="2"/>
              <a:buChar char="Ø"/>
            </a:pPr>
            <a:endParaRPr lang="en-US" sz="2400">
              <a:latin typeface="Calibri"/>
              <a:ea typeface="Calibri"/>
              <a:cs typeface="Calibri"/>
            </a:endParaRPr>
          </a:p>
        </p:txBody>
      </p:sp>
    </p:spTree>
    <p:extLst>
      <p:ext uri="{BB962C8B-B14F-4D97-AF65-F5344CB8AC3E}">
        <p14:creationId xmlns:p14="http://schemas.microsoft.com/office/powerpoint/2010/main" val="3278838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17FE0-979C-99A6-8BEE-ED94CFA108AC}"/>
              </a:ext>
            </a:extLst>
          </p:cNvPr>
          <p:cNvSpPr>
            <a:spLocks noGrp="1"/>
          </p:cNvSpPr>
          <p:nvPr>
            <p:ph type="title"/>
          </p:nvPr>
        </p:nvSpPr>
        <p:spPr>
          <a:xfrm>
            <a:off x="108858" y="379790"/>
            <a:ext cx="9153049" cy="764420"/>
          </a:xfrm>
        </p:spPr>
        <p:txBody>
          <a:bodyPr/>
          <a:lstStyle/>
          <a:p>
            <a:r>
              <a:rPr lang="en-US">
                <a:ea typeface="+mj-lt"/>
                <a:cs typeface="+mj-lt"/>
              </a:rPr>
              <a:t>Independence: Small Skills, Big Confidence</a:t>
            </a:r>
            <a:endParaRPr lang="en-US"/>
          </a:p>
        </p:txBody>
      </p:sp>
      <p:sp>
        <p:nvSpPr>
          <p:cNvPr id="3" name="Content Placeholder 2">
            <a:extLst>
              <a:ext uri="{FF2B5EF4-FFF2-40B4-BE49-F238E27FC236}">
                <a16:creationId xmlns:a16="http://schemas.microsoft.com/office/drawing/2014/main" id="{CACE66FE-86AB-175D-8B38-0C3219788BAD}"/>
              </a:ext>
            </a:extLst>
          </p:cNvPr>
          <p:cNvSpPr>
            <a:spLocks noGrp="1"/>
          </p:cNvSpPr>
          <p:nvPr>
            <p:ph idx="1"/>
          </p:nvPr>
        </p:nvSpPr>
        <p:spPr>
          <a:xfrm>
            <a:off x="387048" y="1156684"/>
            <a:ext cx="9274001" cy="3880773"/>
          </a:xfrm>
        </p:spPr>
        <p:txBody>
          <a:bodyPr vert="horz" lIns="91440" tIns="45720" rIns="91440" bIns="45720" rtlCol="0" anchor="t">
            <a:normAutofit lnSpcReduction="10000"/>
          </a:bodyPr>
          <a:lstStyle/>
          <a:p>
            <a:pPr marL="0" indent="0">
              <a:buNone/>
            </a:pPr>
            <a:r>
              <a:rPr lang="en-US" sz="2400">
                <a:latin typeface="Calibri"/>
                <a:ea typeface="Calibri"/>
                <a:cs typeface="Calibri"/>
              </a:rPr>
              <a:t>Independence isn’t about doing everything alone — it’s about having the confidence to </a:t>
            </a:r>
            <a:r>
              <a:rPr lang="en-US" sz="2400" i="1">
                <a:latin typeface="Calibri"/>
                <a:ea typeface="Calibri"/>
                <a:cs typeface="Calibri"/>
              </a:rPr>
              <a:t>try</a:t>
            </a:r>
            <a:r>
              <a:rPr lang="en-US" sz="2400">
                <a:latin typeface="Calibri"/>
                <a:ea typeface="Calibri"/>
                <a:cs typeface="Calibri"/>
              </a:rPr>
              <a:t>.</a:t>
            </a:r>
          </a:p>
          <a:p>
            <a:pPr marL="0" indent="0">
              <a:buNone/>
            </a:pPr>
            <a:r>
              <a:rPr lang="en-US" sz="2400">
                <a:latin typeface="Calibri"/>
                <a:ea typeface="Calibri"/>
                <a:cs typeface="Calibri"/>
              </a:rPr>
              <a:t>Key skills to work on with your child are:</a:t>
            </a:r>
          </a:p>
          <a:p>
            <a:pPr>
              <a:buFont typeface="Wingdings" charset="2"/>
              <a:buChar char="Ø"/>
            </a:pPr>
            <a:r>
              <a:rPr lang="en-US" sz="2400" b="1">
                <a:latin typeface="Calibri"/>
                <a:ea typeface="Calibri"/>
                <a:cs typeface="Calibri"/>
              </a:rPr>
              <a:t>Toileting</a:t>
            </a:r>
            <a:endParaRPr lang="en-US" sz="2400">
              <a:latin typeface="Calibri"/>
              <a:ea typeface="Calibri"/>
              <a:cs typeface="Calibri"/>
            </a:endParaRPr>
          </a:p>
          <a:p>
            <a:pPr>
              <a:buFont typeface="Wingdings" charset="2"/>
              <a:buChar char="Ø"/>
            </a:pPr>
            <a:r>
              <a:rPr lang="en-US" sz="2400" b="1">
                <a:latin typeface="Calibri"/>
                <a:ea typeface="Calibri"/>
                <a:cs typeface="Calibri"/>
              </a:rPr>
              <a:t>Putting on coats and shoes</a:t>
            </a:r>
            <a:endParaRPr lang="en-US" sz="2400">
              <a:latin typeface="Calibri"/>
              <a:ea typeface="Calibri"/>
              <a:cs typeface="Calibri"/>
            </a:endParaRPr>
          </a:p>
          <a:p>
            <a:pPr>
              <a:buFont typeface="Wingdings" charset="2"/>
              <a:buChar char="Ø"/>
            </a:pPr>
            <a:r>
              <a:rPr lang="en-US" sz="2400" b="1">
                <a:latin typeface="Calibri"/>
                <a:ea typeface="Calibri"/>
                <a:cs typeface="Calibri"/>
              </a:rPr>
              <a:t>Opening lunchboxes</a:t>
            </a:r>
            <a:endParaRPr lang="en-US" sz="2400">
              <a:latin typeface="Calibri"/>
              <a:ea typeface="Calibri"/>
              <a:cs typeface="Calibri"/>
            </a:endParaRPr>
          </a:p>
          <a:p>
            <a:pPr>
              <a:buFont typeface="Wingdings" charset="2"/>
              <a:buChar char="Ø"/>
            </a:pPr>
            <a:r>
              <a:rPr lang="en-US" sz="2400" b="1">
                <a:latin typeface="Calibri"/>
                <a:ea typeface="Calibri"/>
                <a:cs typeface="Calibri"/>
              </a:rPr>
              <a:t>Tidying up</a:t>
            </a:r>
            <a:endParaRPr lang="en-US" sz="2400">
              <a:latin typeface="Calibri"/>
              <a:ea typeface="Calibri"/>
              <a:cs typeface="Calibri"/>
            </a:endParaRPr>
          </a:p>
          <a:p>
            <a:pPr marL="0" indent="0">
              <a:buNone/>
            </a:pPr>
            <a:r>
              <a:rPr lang="en-US" sz="2400">
                <a:latin typeface="Calibri"/>
                <a:ea typeface="Calibri"/>
                <a:cs typeface="Calibri"/>
              </a:rPr>
              <a:t>These small acts build a child’s sense of capability.  Do things WITH your child instead or FOR your child.</a:t>
            </a:r>
          </a:p>
          <a:p>
            <a:pPr>
              <a:buFont typeface="Wingdings" charset="2"/>
              <a:buChar char="Ø"/>
            </a:pPr>
            <a:endParaRPr lang="en-US" sz="2000">
              <a:latin typeface="Calibri"/>
              <a:ea typeface="Calibri"/>
              <a:cs typeface="Calibri"/>
            </a:endParaRPr>
          </a:p>
        </p:txBody>
      </p:sp>
    </p:spTree>
    <p:extLst>
      <p:ext uri="{BB962C8B-B14F-4D97-AF65-F5344CB8AC3E}">
        <p14:creationId xmlns:p14="http://schemas.microsoft.com/office/powerpoint/2010/main" val="638412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5345F-2399-5D34-E29A-205843C5D72F}"/>
              </a:ext>
            </a:extLst>
          </p:cNvPr>
          <p:cNvSpPr>
            <a:spLocks noGrp="1"/>
          </p:cNvSpPr>
          <p:nvPr>
            <p:ph type="title"/>
          </p:nvPr>
        </p:nvSpPr>
        <p:spPr>
          <a:xfrm>
            <a:off x="314477" y="403981"/>
            <a:ext cx="8596668" cy="716039"/>
          </a:xfrm>
        </p:spPr>
        <p:txBody>
          <a:bodyPr/>
          <a:lstStyle/>
          <a:p>
            <a:r>
              <a:rPr lang="en-US" b="1">
                <a:latin typeface="Calibri"/>
                <a:ea typeface="Calibri"/>
                <a:cs typeface="Calibri"/>
              </a:rPr>
              <a:t>What </a:t>
            </a:r>
            <a:r>
              <a:rPr lang="en-US" b="1" i="1">
                <a:latin typeface="Calibri"/>
                <a:ea typeface="Calibri"/>
                <a:cs typeface="Calibri"/>
              </a:rPr>
              <a:t>You</a:t>
            </a:r>
            <a:r>
              <a:rPr lang="en-US" b="1">
                <a:latin typeface="Calibri"/>
                <a:ea typeface="Calibri"/>
                <a:cs typeface="Calibri"/>
              </a:rPr>
              <a:t> Can Do at Home</a:t>
            </a:r>
          </a:p>
        </p:txBody>
      </p:sp>
      <p:sp>
        <p:nvSpPr>
          <p:cNvPr id="3" name="Content Placeholder 2">
            <a:extLst>
              <a:ext uri="{FF2B5EF4-FFF2-40B4-BE49-F238E27FC236}">
                <a16:creationId xmlns:a16="http://schemas.microsoft.com/office/drawing/2014/main" id="{D08C0AC2-A7A0-CBD8-5DBA-B19B6A1C3C35}"/>
              </a:ext>
            </a:extLst>
          </p:cNvPr>
          <p:cNvSpPr>
            <a:spLocks noGrp="1"/>
          </p:cNvSpPr>
          <p:nvPr>
            <p:ph idx="1"/>
          </p:nvPr>
        </p:nvSpPr>
        <p:spPr>
          <a:xfrm>
            <a:off x="314477" y="1313922"/>
            <a:ext cx="9540096" cy="3880773"/>
          </a:xfrm>
        </p:spPr>
        <p:txBody>
          <a:bodyPr vert="horz" lIns="91440" tIns="45720" rIns="91440" bIns="45720" rtlCol="0" anchor="t">
            <a:noAutofit/>
          </a:bodyPr>
          <a:lstStyle/>
          <a:p>
            <a:pPr marL="0" indent="0">
              <a:buNone/>
            </a:pPr>
            <a:r>
              <a:rPr lang="en-US" sz="2400">
                <a:latin typeface="Calibri"/>
                <a:ea typeface="Calibri"/>
                <a:cs typeface="Calibri"/>
              </a:rPr>
              <a:t>Here are simple, everyday ways to support school readiness:</a:t>
            </a:r>
          </a:p>
          <a:p>
            <a:pPr>
              <a:buFont typeface="Wingdings" charset="2"/>
              <a:buChar char="Ø"/>
            </a:pPr>
            <a:r>
              <a:rPr lang="en-US" sz="2400" b="1">
                <a:latin typeface="Calibri"/>
                <a:ea typeface="Calibri"/>
                <a:cs typeface="Calibri"/>
              </a:rPr>
              <a:t>Read together daily</a:t>
            </a:r>
            <a:r>
              <a:rPr lang="en-US" sz="2400">
                <a:latin typeface="Calibri"/>
                <a:ea typeface="Calibri"/>
                <a:cs typeface="Calibri"/>
              </a:rPr>
              <a:t> — even 10 minutes builds language and connection.</a:t>
            </a:r>
          </a:p>
          <a:p>
            <a:pPr>
              <a:buFont typeface="Wingdings" charset="2"/>
              <a:buChar char="Ø"/>
            </a:pPr>
            <a:r>
              <a:rPr lang="en-US" sz="2400" b="1">
                <a:latin typeface="Calibri"/>
                <a:ea typeface="Calibri"/>
                <a:cs typeface="Calibri"/>
              </a:rPr>
              <a:t>Play games</a:t>
            </a:r>
            <a:r>
              <a:rPr lang="en-US" sz="2400">
                <a:latin typeface="Calibri"/>
                <a:ea typeface="Calibri"/>
                <a:cs typeface="Calibri"/>
              </a:rPr>
              <a:t> — board games teach turn‑taking and patience.</a:t>
            </a:r>
          </a:p>
          <a:p>
            <a:pPr>
              <a:buFont typeface="Wingdings" charset="2"/>
              <a:buChar char="Ø"/>
            </a:pPr>
            <a:r>
              <a:rPr lang="en-US" sz="2400" b="1">
                <a:latin typeface="Calibri"/>
                <a:ea typeface="Calibri"/>
                <a:cs typeface="Calibri"/>
              </a:rPr>
              <a:t>Talk about school positively</a:t>
            </a:r>
            <a:r>
              <a:rPr lang="en-US" sz="2400">
                <a:latin typeface="Calibri"/>
                <a:ea typeface="Calibri"/>
                <a:cs typeface="Calibri"/>
              </a:rPr>
              <a:t> — describe routines, teachers, and fun activities.</a:t>
            </a:r>
          </a:p>
          <a:p>
            <a:pPr>
              <a:buFont typeface="Wingdings" charset="2"/>
              <a:buChar char="Ø"/>
            </a:pPr>
            <a:r>
              <a:rPr lang="en-US" sz="2400" b="1">
                <a:latin typeface="Calibri"/>
                <a:ea typeface="Calibri"/>
                <a:cs typeface="Calibri"/>
              </a:rPr>
              <a:t>Practice independence</a:t>
            </a:r>
            <a:r>
              <a:rPr lang="en-US" sz="2400">
                <a:latin typeface="Calibri"/>
                <a:ea typeface="Calibri"/>
                <a:cs typeface="Calibri"/>
              </a:rPr>
              <a:t> — let them try, even if it takes longer.</a:t>
            </a:r>
          </a:p>
          <a:p>
            <a:pPr>
              <a:buFont typeface="Wingdings" charset="2"/>
              <a:buChar char="Ø"/>
            </a:pPr>
            <a:r>
              <a:rPr lang="en-US" sz="2400" b="1">
                <a:latin typeface="Calibri"/>
                <a:ea typeface="Calibri"/>
                <a:cs typeface="Calibri"/>
              </a:rPr>
              <a:t>Build routines</a:t>
            </a:r>
            <a:r>
              <a:rPr lang="en-US" sz="2400">
                <a:latin typeface="Calibri"/>
                <a:ea typeface="Calibri"/>
                <a:cs typeface="Calibri"/>
              </a:rPr>
              <a:t> — consistent mornings, bedtimes, and mealtimes help children feel secure.</a:t>
            </a:r>
          </a:p>
          <a:p>
            <a:pPr>
              <a:buFont typeface="Wingdings" charset="2"/>
              <a:buChar char="Ø"/>
            </a:pPr>
            <a:endParaRPr lang="en-US" sz="2400">
              <a:latin typeface="Calibri"/>
              <a:ea typeface="Calibri"/>
              <a:cs typeface="Calibri"/>
            </a:endParaRPr>
          </a:p>
        </p:txBody>
      </p:sp>
    </p:spTree>
    <p:extLst>
      <p:ext uri="{BB962C8B-B14F-4D97-AF65-F5344CB8AC3E}">
        <p14:creationId xmlns:p14="http://schemas.microsoft.com/office/powerpoint/2010/main" val="12761351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3C7CB-DC3F-84E3-2836-43E104147A57}"/>
              </a:ext>
            </a:extLst>
          </p:cNvPr>
          <p:cNvSpPr>
            <a:spLocks noGrp="1"/>
          </p:cNvSpPr>
          <p:nvPr>
            <p:ph type="title"/>
          </p:nvPr>
        </p:nvSpPr>
        <p:spPr>
          <a:xfrm>
            <a:off x="266096" y="174171"/>
            <a:ext cx="8596668" cy="679753"/>
          </a:xfrm>
        </p:spPr>
        <p:txBody>
          <a:bodyPr/>
          <a:lstStyle/>
          <a:p>
            <a:r>
              <a:rPr lang="en-US" b="1">
                <a:latin typeface="Calibri"/>
                <a:ea typeface="Calibri"/>
                <a:cs typeface="Calibri"/>
              </a:rPr>
              <a:t>It takes time...</a:t>
            </a:r>
          </a:p>
        </p:txBody>
      </p:sp>
      <p:sp>
        <p:nvSpPr>
          <p:cNvPr id="3" name="Content Placeholder 2">
            <a:extLst>
              <a:ext uri="{FF2B5EF4-FFF2-40B4-BE49-F238E27FC236}">
                <a16:creationId xmlns:a16="http://schemas.microsoft.com/office/drawing/2014/main" id="{F63133A4-5845-FF62-AFA0-3F2DEFD72B6E}"/>
              </a:ext>
            </a:extLst>
          </p:cNvPr>
          <p:cNvSpPr>
            <a:spLocks noGrp="1"/>
          </p:cNvSpPr>
          <p:nvPr>
            <p:ph idx="1"/>
          </p:nvPr>
        </p:nvSpPr>
        <p:spPr>
          <a:xfrm>
            <a:off x="495904" y="1096208"/>
            <a:ext cx="9673144" cy="4666963"/>
          </a:xfrm>
        </p:spPr>
        <p:txBody>
          <a:bodyPr vert="horz" lIns="91440" tIns="45720" rIns="91440" bIns="45720" rtlCol="0" anchor="t">
            <a:noAutofit/>
          </a:bodyPr>
          <a:lstStyle/>
          <a:p>
            <a:pPr marL="0" indent="0">
              <a:buNone/>
            </a:pPr>
            <a:r>
              <a:rPr lang="en-US" sz="2400">
                <a:latin typeface="Calibri"/>
                <a:ea typeface="Calibri"/>
                <a:cs typeface="Calibri"/>
              </a:rPr>
              <a:t>Being school ready is not a race. Children develop at different speeds, and that’s normal. What matters most is that they feel:</a:t>
            </a:r>
          </a:p>
          <a:p>
            <a:pPr>
              <a:buFont typeface="Wingdings" charset="2"/>
              <a:buChar char="Ø"/>
            </a:pPr>
            <a:r>
              <a:rPr lang="en-US" sz="2400" b="1">
                <a:latin typeface="Calibri"/>
                <a:ea typeface="Calibri"/>
                <a:cs typeface="Calibri"/>
              </a:rPr>
              <a:t>Loved</a:t>
            </a:r>
            <a:endParaRPr lang="en-US" sz="2400">
              <a:latin typeface="Calibri"/>
              <a:ea typeface="Calibri"/>
              <a:cs typeface="Calibri"/>
            </a:endParaRPr>
          </a:p>
          <a:p>
            <a:pPr>
              <a:buFont typeface="Wingdings" charset="2"/>
              <a:buChar char="Ø"/>
            </a:pPr>
            <a:r>
              <a:rPr lang="en-US" sz="2400" b="1">
                <a:latin typeface="Calibri"/>
                <a:ea typeface="Calibri"/>
                <a:cs typeface="Calibri"/>
              </a:rPr>
              <a:t>Safe</a:t>
            </a:r>
            <a:endParaRPr lang="en-US" sz="2400">
              <a:latin typeface="Calibri"/>
              <a:ea typeface="Calibri"/>
              <a:cs typeface="Calibri"/>
            </a:endParaRPr>
          </a:p>
          <a:p>
            <a:pPr>
              <a:buFont typeface="Wingdings" charset="2"/>
              <a:buChar char="Ø"/>
            </a:pPr>
            <a:r>
              <a:rPr lang="en-US" sz="2400" b="1">
                <a:latin typeface="Calibri"/>
                <a:ea typeface="Calibri"/>
                <a:cs typeface="Calibri"/>
              </a:rPr>
              <a:t>Listened to</a:t>
            </a:r>
            <a:endParaRPr lang="en-US" sz="2400">
              <a:latin typeface="Calibri"/>
              <a:ea typeface="Calibri"/>
              <a:cs typeface="Calibri"/>
            </a:endParaRPr>
          </a:p>
          <a:p>
            <a:pPr>
              <a:buFont typeface="Wingdings" charset="2"/>
              <a:buChar char="Ø"/>
            </a:pPr>
            <a:r>
              <a:rPr lang="en-US" sz="2400" b="1">
                <a:latin typeface="Calibri"/>
                <a:ea typeface="Calibri"/>
                <a:cs typeface="Calibri"/>
              </a:rPr>
              <a:t>Encouraged</a:t>
            </a:r>
            <a:endParaRPr lang="en-US" sz="2400">
              <a:latin typeface="Calibri"/>
              <a:ea typeface="Calibri"/>
              <a:cs typeface="Calibri"/>
            </a:endParaRPr>
          </a:p>
          <a:p>
            <a:pPr>
              <a:buFont typeface="Wingdings" charset="2"/>
              <a:buChar char="Ø"/>
            </a:pPr>
            <a:r>
              <a:rPr lang="en-US" sz="2400">
                <a:latin typeface="Calibri"/>
                <a:ea typeface="Calibri"/>
                <a:cs typeface="Calibri"/>
              </a:rPr>
              <a:t>If they have those things, the rest will come.</a:t>
            </a:r>
          </a:p>
          <a:p>
            <a:pPr marL="0" indent="0">
              <a:buNone/>
            </a:pPr>
            <a:endParaRPr lang="en-US" sz="2400">
              <a:latin typeface="Calibri"/>
              <a:ea typeface="Calibri"/>
              <a:cs typeface="Calibri"/>
            </a:endParaRPr>
          </a:p>
          <a:p>
            <a:pPr marL="0" indent="0">
              <a:buNone/>
            </a:pPr>
            <a:r>
              <a:rPr lang="en-US" sz="2400">
                <a:latin typeface="Calibri"/>
                <a:ea typeface="Calibri"/>
                <a:cs typeface="Calibri"/>
              </a:rPr>
              <a:t>And remember — </a:t>
            </a:r>
            <a:r>
              <a:rPr lang="en-US" sz="2400" b="1">
                <a:latin typeface="Calibri"/>
                <a:ea typeface="Calibri"/>
                <a:cs typeface="Calibri"/>
              </a:rPr>
              <a:t>we are partners in this journey</a:t>
            </a:r>
            <a:r>
              <a:rPr lang="en-US" sz="2400">
                <a:latin typeface="Calibri"/>
                <a:ea typeface="Calibri"/>
                <a:cs typeface="Calibri"/>
              </a:rPr>
              <a:t>. If you ever have concerns about your child’s emotional wellbeing, communication, or transition into school life, please reach out. We’re here to support your child, and you, every step of the way.</a:t>
            </a:r>
          </a:p>
          <a:p>
            <a:pPr>
              <a:buFont typeface="Wingdings" charset="2"/>
              <a:buChar char="Ø"/>
            </a:pPr>
            <a:endParaRPr lang="en-US" sz="2400">
              <a:latin typeface="Calibri"/>
              <a:ea typeface="Calibri"/>
              <a:cs typeface="Calibri"/>
            </a:endParaRPr>
          </a:p>
        </p:txBody>
      </p:sp>
      <p:sp>
        <p:nvSpPr>
          <p:cNvPr id="4" name="Star: 5 Points 3">
            <a:extLst>
              <a:ext uri="{FF2B5EF4-FFF2-40B4-BE49-F238E27FC236}">
                <a16:creationId xmlns:a16="http://schemas.microsoft.com/office/drawing/2014/main" id="{DB092C79-3A19-3457-E40B-93D026E18527}"/>
              </a:ext>
            </a:extLst>
          </p:cNvPr>
          <p:cNvSpPr/>
          <p:nvPr/>
        </p:nvSpPr>
        <p:spPr>
          <a:xfrm>
            <a:off x="265944" y="4985352"/>
            <a:ext cx="211561" cy="256896"/>
          </a:xfrm>
          <a:prstGeom prst="star5">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24848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E53B9-ACA7-5F4A-C71D-F0624FA3CBF2}"/>
              </a:ext>
            </a:extLst>
          </p:cNvPr>
          <p:cNvSpPr>
            <a:spLocks noGrp="1"/>
          </p:cNvSpPr>
          <p:nvPr>
            <p:ph type="title"/>
          </p:nvPr>
        </p:nvSpPr>
        <p:spPr>
          <a:xfrm>
            <a:off x="266096" y="379790"/>
            <a:ext cx="5343049" cy="776515"/>
          </a:xfrm>
        </p:spPr>
        <p:txBody>
          <a:bodyPr>
            <a:normAutofit/>
          </a:bodyPr>
          <a:lstStyle/>
          <a:p>
            <a:r>
              <a:rPr lang="en-US" b="1">
                <a:latin typeface="Calibri"/>
                <a:ea typeface="Calibri"/>
                <a:cs typeface="Calibri"/>
              </a:rPr>
              <a:t>Why Boundaries Matter</a:t>
            </a:r>
            <a:endParaRPr lang="en-US">
              <a:latin typeface="Calibri"/>
              <a:ea typeface="Calibri"/>
              <a:cs typeface="Calibri"/>
            </a:endParaRPr>
          </a:p>
          <a:p>
            <a:endParaRPr lang="en-US" sz="1100">
              <a:latin typeface="Segoe UI"/>
              <a:cs typeface="Segoe UI"/>
            </a:endParaRPr>
          </a:p>
          <a:p>
            <a:endParaRPr lang="en-US"/>
          </a:p>
        </p:txBody>
      </p:sp>
      <p:sp>
        <p:nvSpPr>
          <p:cNvPr id="3" name="Content Placeholder 2">
            <a:extLst>
              <a:ext uri="{FF2B5EF4-FFF2-40B4-BE49-F238E27FC236}">
                <a16:creationId xmlns:a16="http://schemas.microsoft.com/office/drawing/2014/main" id="{CC94AD40-3037-97EF-80B2-ACAD090C83C8}"/>
              </a:ext>
            </a:extLst>
          </p:cNvPr>
          <p:cNvSpPr>
            <a:spLocks noGrp="1"/>
          </p:cNvSpPr>
          <p:nvPr>
            <p:ph idx="1"/>
          </p:nvPr>
        </p:nvSpPr>
        <p:spPr>
          <a:xfrm>
            <a:off x="413018" y="1316057"/>
            <a:ext cx="9405269" cy="4060067"/>
          </a:xfrm>
        </p:spPr>
        <p:txBody>
          <a:bodyPr vert="horz" lIns="91440" tIns="45720" rIns="91440" bIns="45720" rtlCol="0" anchor="t">
            <a:normAutofit lnSpcReduction="10000"/>
          </a:bodyPr>
          <a:lstStyle/>
          <a:p>
            <a:pPr marL="0" indent="0">
              <a:buNone/>
            </a:pPr>
            <a:r>
              <a:rPr lang="en-US" sz="2400">
                <a:latin typeface="Calibri"/>
                <a:ea typeface="Calibri"/>
                <a:cs typeface="Calibri"/>
              </a:rPr>
              <a:t>Boundaries help children feel </a:t>
            </a:r>
            <a:r>
              <a:rPr lang="en-US" sz="2400" b="1">
                <a:latin typeface="Calibri"/>
                <a:ea typeface="Calibri"/>
                <a:cs typeface="Calibri"/>
              </a:rPr>
              <a:t>safe and secure</a:t>
            </a:r>
            <a:endParaRPr lang="en-US" sz="2400">
              <a:latin typeface="Calibri"/>
              <a:ea typeface="Calibri"/>
              <a:cs typeface="Calibri"/>
            </a:endParaRPr>
          </a:p>
          <a:p>
            <a:pPr>
              <a:buFont typeface="Wingdings" charset="2"/>
              <a:buChar char="Ø"/>
            </a:pPr>
            <a:r>
              <a:rPr lang="en-US" sz="2400">
                <a:latin typeface="Calibri"/>
                <a:ea typeface="Calibri"/>
                <a:cs typeface="Calibri"/>
              </a:rPr>
              <a:t>They teach </a:t>
            </a:r>
            <a:r>
              <a:rPr lang="en-US" sz="2400" b="1">
                <a:latin typeface="Calibri"/>
                <a:ea typeface="Calibri"/>
                <a:cs typeface="Calibri"/>
              </a:rPr>
              <a:t>respect, responsibility, and self-control</a:t>
            </a:r>
            <a:endParaRPr lang="en-US" sz="2400">
              <a:latin typeface="Calibri"/>
              <a:ea typeface="Calibri"/>
              <a:cs typeface="Calibri"/>
            </a:endParaRPr>
          </a:p>
          <a:p>
            <a:pPr>
              <a:buFont typeface="Wingdings" charset="2"/>
              <a:buChar char="Ø"/>
            </a:pPr>
            <a:r>
              <a:rPr lang="en-US" sz="2400">
                <a:latin typeface="Calibri"/>
                <a:ea typeface="Calibri"/>
                <a:cs typeface="Calibri"/>
              </a:rPr>
              <a:t>Children learn what is </a:t>
            </a:r>
            <a:r>
              <a:rPr lang="en-US" sz="2400" b="1">
                <a:latin typeface="Calibri"/>
                <a:ea typeface="Calibri"/>
                <a:cs typeface="Calibri"/>
              </a:rPr>
              <a:t>acceptable </a:t>
            </a:r>
            <a:r>
              <a:rPr lang="en-US" sz="2400" b="1" err="1">
                <a:latin typeface="Calibri"/>
                <a:ea typeface="Calibri"/>
                <a:cs typeface="Calibri"/>
              </a:rPr>
              <a:t>behaviour</a:t>
            </a:r>
            <a:endParaRPr lang="en-US" sz="2400">
              <a:latin typeface="Calibri"/>
              <a:ea typeface="Calibri"/>
              <a:cs typeface="Calibri"/>
            </a:endParaRPr>
          </a:p>
          <a:p>
            <a:pPr>
              <a:buFont typeface="Wingdings" charset="2"/>
              <a:buChar char="Ø"/>
            </a:pPr>
            <a:r>
              <a:rPr lang="en-US" sz="2400">
                <a:latin typeface="Calibri"/>
                <a:ea typeface="Calibri"/>
                <a:cs typeface="Calibri"/>
              </a:rPr>
              <a:t>Clear limits reduce anxiety and challenging </a:t>
            </a:r>
            <a:r>
              <a:rPr lang="en-US" sz="2400" err="1">
                <a:latin typeface="Calibri"/>
                <a:ea typeface="Calibri"/>
                <a:cs typeface="Calibri"/>
              </a:rPr>
              <a:t>behaviour</a:t>
            </a:r>
            <a:endParaRPr lang="en-US" sz="2400">
              <a:latin typeface="Calibri"/>
              <a:ea typeface="Calibri"/>
              <a:cs typeface="Calibri"/>
            </a:endParaRPr>
          </a:p>
          <a:p>
            <a:pPr marL="0" indent="0">
              <a:buNone/>
            </a:pPr>
            <a:endParaRPr lang="en-US" sz="2400">
              <a:latin typeface="Calibri"/>
              <a:ea typeface="Calibri"/>
              <a:cs typeface="Calibri"/>
            </a:endParaRPr>
          </a:p>
          <a:p>
            <a:pPr marL="0" indent="0">
              <a:buFont typeface="Wingdings" charset="2"/>
              <a:buNone/>
            </a:pPr>
            <a:r>
              <a:rPr lang="en-US" sz="2400">
                <a:latin typeface="Calibri"/>
                <a:ea typeface="Calibri"/>
                <a:cs typeface="Calibri"/>
              </a:rPr>
              <a:t> </a:t>
            </a:r>
            <a:r>
              <a:rPr lang="en-US" sz="2400" i="1">
                <a:latin typeface="Calibri"/>
                <a:ea typeface="Calibri"/>
                <a:cs typeface="Calibri"/>
              </a:rPr>
              <a:t>Key message:</a:t>
            </a:r>
            <a:r>
              <a:rPr lang="en-US" sz="2400">
                <a:latin typeface="Calibri"/>
                <a:ea typeface="Calibri"/>
                <a:cs typeface="Calibri"/>
              </a:rPr>
              <a:t> Children thrive when adults are calm, consistent, and predictable.</a:t>
            </a:r>
          </a:p>
          <a:p>
            <a:pPr marL="0" indent="0">
              <a:buNone/>
            </a:pPr>
            <a:endParaRPr lang="en-US" sz="2400">
              <a:latin typeface="Calibri"/>
              <a:ea typeface="Calibri"/>
              <a:cs typeface="Calibri"/>
            </a:endParaRPr>
          </a:p>
          <a:p>
            <a:pPr marL="0" indent="0">
              <a:buNone/>
            </a:pPr>
            <a:r>
              <a:rPr lang="en-US" sz="2400">
                <a:latin typeface="Calibri"/>
                <a:ea typeface="Calibri"/>
                <a:cs typeface="Calibri"/>
                <a:hlinkClick r:id="rId2"/>
              </a:rPr>
              <a:t>https://familytoolbox.co.uk/resource-list/setting-boundaries/</a:t>
            </a:r>
            <a:endParaRPr lang="en-US" sz="2400">
              <a:latin typeface="Calibri"/>
              <a:ea typeface="Calibri"/>
              <a:cs typeface="Calibri"/>
            </a:endParaRPr>
          </a:p>
          <a:p>
            <a:pPr>
              <a:buFont typeface="Wingdings" charset="2"/>
              <a:buChar char="Ø"/>
            </a:pPr>
            <a:endParaRPr lang="en-US" sz="2400">
              <a:latin typeface="Calibri"/>
              <a:ea typeface="Calibri"/>
              <a:cs typeface="Calibri"/>
            </a:endParaRPr>
          </a:p>
        </p:txBody>
      </p:sp>
      <p:sp>
        <p:nvSpPr>
          <p:cNvPr id="5" name="Star: 5 Points 4">
            <a:extLst>
              <a:ext uri="{FF2B5EF4-FFF2-40B4-BE49-F238E27FC236}">
                <a16:creationId xmlns:a16="http://schemas.microsoft.com/office/drawing/2014/main" id="{285CB2D2-4F88-51B4-8B88-57AB317E71A9}"/>
              </a:ext>
            </a:extLst>
          </p:cNvPr>
          <p:cNvSpPr/>
          <p:nvPr/>
        </p:nvSpPr>
        <p:spPr>
          <a:xfrm>
            <a:off x="123469" y="3662880"/>
            <a:ext cx="284132" cy="281086"/>
          </a:xfrm>
          <a:prstGeom prst="star5">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7540133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42f6d1d-3feb-43fe-85b2-378a2602f7c8">
      <Terms xmlns="http://schemas.microsoft.com/office/infopath/2007/PartnerControls"/>
    </lcf76f155ced4ddcb4097134ff3c332f>
    <TaxCatchAll xmlns="b41614d7-a7d7-416a-8a52-1798f82d482f"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F3EE79CF21EF34FB40DC2208F297DD6" ma:contentTypeVersion="16" ma:contentTypeDescription="Create a new document." ma:contentTypeScope="" ma:versionID="4dd12ac31a1c76272349b6f6b176801e">
  <xsd:schema xmlns:xsd="http://www.w3.org/2001/XMLSchema" xmlns:xs="http://www.w3.org/2001/XMLSchema" xmlns:p="http://schemas.microsoft.com/office/2006/metadata/properties" xmlns:ns2="d42f6d1d-3feb-43fe-85b2-378a2602f7c8" xmlns:ns3="b41614d7-a7d7-416a-8a52-1798f82d482f" targetNamespace="http://schemas.microsoft.com/office/2006/metadata/properties" ma:root="true" ma:fieldsID="c843c4658b06c5ed0aa09a199b4488ba" ns2:_="" ns3:_="">
    <xsd:import namespace="d42f6d1d-3feb-43fe-85b2-378a2602f7c8"/>
    <xsd:import namespace="b41614d7-a7d7-416a-8a52-1798f82d482f"/>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2f6d1d-3feb-43fe-85b2-378a2602f7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0cd2256d-78ce-405a-a19d-fb6f6e7c2a9c"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41614d7-a7d7-416a-8a52-1798f82d482f"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54ca7225-602f-40f4-a081-7ac6e5b0ad7b}" ma:internalName="TaxCatchAll" ma:showField="CatchAllData" ma:web="b41614d7-a7d7-416a-8a52-1798f82d482f">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B6BCF5B-9828-464C-9D5D-53D84F5CF9F9}">
  <ds:schemaRefs>
    <ds:schemaRef ds:uri="http://schemas.microsoft.com/sharepoint/v3/contenttype/forms"/>
  </ds:schemaRefs>
</ds:datastoreItem>
</file>

<file path=customXml/itemProps2.xml><?xml version="1.0" encoding="utf-8"?>
<ds:datastoreItem xmlns:ds="http://schemas.openxmlformats.org/officeDocument/2006/customXml" ds:itemID="{2F0B9EA2-F6F9-45CD-8CE8-4A61BDF96186}">
  <ds:schemaRefs>
    <ds:schemaRef ds:uri="666cd0b4-116d-49c7-ba7e-70a6f356db40"/>
    <ds:schemaRef ds:uri="c76b798f-2946-4a92-a25e-4057229c1033"/>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9CC42FDD-7D0A-4549-8F6E-7BF01F79C615}"/>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22</Slides>
  <Notes>0</Notes>
  <HiddenSlides>0</HiddenSlide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Facet</vt:lpstr>
      <vt:lpstr>    Being School Ready </vt:lpstr>
      <vt:lpstr>What “School Ready” Really Means</vt:lpstr>
      <vt:lpstr>Emotional Readiness: The Heart of School Success</vt:lpstr>
      <vt:lpstr>Social Readiness: Learning to Be Part of a Community</vt:lpstr>
      <vt:lpstr>Communication: The Bridge to Learning</vt:lpstr>
      <vt:lpstr>Independence: Small Skills, Big Confidence</vt:lpstr>
      <vt:lpstr>What You Can Do at Home</vt:lpstr>
      <vt:lpstr>It takes time...</vt:lpstr>
      <vt:lpstr>Why Boundaries Matter  </vt:lpstr>
      <vt:lpstr>What Do We Mean by “Boundaries”? </vt:lpstr>
      <vt:lpstr>Why Saying “No” Can Feel Hard </vt:lpstr>
      <vt:lpstr>Why Children Need to Hear “No” </vt:lpstr>
      <vt:lpstr>How to Say “No” Effectively </vt:lpstr>
      <vt:lpstr>The Power of Empathy </vt:lpstr>
      <vt:lpstr>Positive Reinforcement </vt:lpstr>
      <vt:lpstr>Setting Realistic Boundaries </vt:lpstr>
      <vt:lpstr>Remember </vt:lpstr>
      <vt:lpstr>Preparing for Primary: Your feelings</vt:lpstr>
      <vt:lpstr>Preparing for Primary: Changes </vt:lpstr>
      <vt:lpstr>Preparing for Primary: Manners and Boundaries</vt:lpstr>
      <vt:lpstr>Preparing for Primary: Resources</vt:lpstr>
      <vt:lpstr>Preparing for Primary: Resources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3</cp:revision>
  <dcterms:created xsi:type="dcterms:W3CDTF">2026-06-08T11:58:51Z</dcterms:created>
  <dcterms:modified xsi:type="dcterms:W3CDTF">2026-06-17T15:26:03Z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0x010100DF3EE79CF21EF34FB40DC2208F297DD6</vt:lpwstr>
  </property>
  <property fmtid="{D5CDD505-2E9C-101B-9397-08002B2CF9AE}" pid="3" name="MediaServiceImageTags">
    <vt:lpwstr/>
  </property>
</Properties>
</file>